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0"/>
  </p:notesMasterIdLst>
  <p:sldIdLst>
    <p:sldId id="280" r:id="rId5"/>
    <p:sldId id="272" r:id="rId6"/>
    <p:sldId id="256" r:id="rId7"/>
    <p:sldId id="274" r:id="rId8"/>
    <p:sldId id="275" r:id="rId9"/>
    <p:sldId id="261" r:id="rId10"/>
    <p:sldId id="262" r:id="rId11"/>
    <p:sldId id="278" r:id="rId12"/>
    <p:sldId id="264" r:id="rId13"/>
    <p:sldId id="265" r:id="rId14"/>
    <p:sldId id="267" r:id="rId15"/>
    <p:sldId id="268" r:id="rId16"/>
    <p:sldId id="269" r:id="rId17"/>
    <p:sldId id="282" r:id="rId18"/>
    <p:sldId id="270" r:id="rId19"/>
  </p:sldIdLst>
  <p:sldSz cx="18288000" cy="10287000"/>
  <p:notesSz cx="10287000" cy="18288000"/>
  <p:embeddedFontLst>
    <p:embeddedFont>
      <p:font typeface="Poppins" panose="00000500000000000000" pitchFamily="2" charset="0"/>
      <p:regular r:id="rId21"/>
      <p:bold r:id="rId22"/>
      <p:italic r:id="rId23"/>
      <p:boldItalic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281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Open with the brand promise: Proposal Connect is a next-gen, AI-powered GovCon platform. Discover, capture, win.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Four ways GovCon pursuits break down before a proposal is even written: missed opportunities, slow manual proposals, compliance risk, wasted bid spend.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Open with the brand promise: Proposal Connect is a next-gen, AI-powered GovCon platform. Discover, capture, win.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Built for every team in the pursuit: federal contractors, SLED vendors, small business / SDVOSB / 8(a), capture &amp; BD teams, proposal managers, and teaming partners.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Six connected steps from discovery to submission, and a real look at extracted requirements.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Protect your pursuits, your data, and your competitive edge: data isolation, access control, encrypted storage, audit trail, and safe AI processing.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Five business benefits: win more bids, cut proposal time up to 70%, reduce compliance risk, bid smarter, and reuse what works.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Open with the brand promise: Proposal Connect is a next-gen, AI-powered GovCon platform. Discover, capture, win.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competitive advantage: an AI-native, end-to-end GovCon platform versus a manual, spreadsheet-and-gut-feel traditional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Simple, transparent pricing across three plans: Starter, Professional (most popular) and Enterprise, each with a 14-day free trial. Save 10% with annual billing; the yearly price is shown per month under each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Open the floor for questions. Reiterate the mission: transform how teams win government contracts.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ask: get started free at proposalconnect.io. From 3 days to 3 hours — see the proposal cycle speed up. Provide phone and email.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Proposal Connect: a next-gen, AI-powered GovCon platform headquartered in McLean, VA. Focused on compliance, capture, and win-rate improvement.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brand promise: Proposal Connect is a next-gen, AI-powered GovCon platform. Discover, capture, win.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Close with thanks and full contact details. Reinforce the slogan: Discover, capture, win.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proposalconnect.io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roposalconnect.io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3.xml"/><Relationship Id="rId7" Type="http://schemas.openxmlformats.org/officeDocument/2006/relationships/hyperlink" Target="https://proposalconnect.io/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erc9u0Q-V8?feature=oembed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hyperlink" Target="https://proposalconnect.io/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proposalconnect.io/" TargetMode="Externa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0" Type="http://schemas.openxmlformats.org/officeDocument/2006/relationships/hyperlink" Target="https://proposalconnect.io/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proposalconnect.io/" TargetMode="Externa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21.png"/><Relationship Id="rId9" Type="http://schemas.openxmlformats.org/officeDocument/2006/relationships/hyperlink" Target="https://proposalconnect.io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proposalconnect.io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proposalconnect.io/" TargetMode="External"/><Relationship Id="rId4" Type="http://schemas.openxmlformats.org/officeDocument/2006/relationships/hyperlink" Target="https://proposalconnect.io/signup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proposalconnect.io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hyperlink" Target="https://proposalconnect.io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hyperlink" Target="https://proposalconnect.io/book-demo" TargetMode="External"/><Relationship Id="rId4" Type="http://schemas.openxmlformats.org/officeDocument/2006/relationships/hyperlink" Target="https://proposalconnect.io/signup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people/Proposal-Connect/61590109544364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linkedin.com/company/proposal-connec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aps.google.com/?q=7925+Jones+Branch+Dr+Suite+LL120+McLean+VA+22102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hyperlink" Target="https://proposalconnect.io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posalconnect.io/" TargetMode="External"/><Relationship Id="rId5" Type="http://schemas.openxmlformats.org/officeDocument/2006/relationships/hyperlink" Target="https://proposalconnect.io/annual-govcon-industry-report-2026" TargetMode="Externa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posalconnect.io/" TargetMode="External"/><Relationship Id="rId5" Type="http://schemas.openxmlformats.org/officeDocument/2006/relationships/image" Target="../media/image27.png"/><Relationship Id="rId10" Type="http://schemas.openxmlformats.org/officeDocument/2006/relationships/hyperlink" Target="https://maps.google.com/?q=7925+Jones+Branch+Dr+Suite+LL120+McLean+VA+22102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0B2520">
                  <a:alpha val="100000"/>
                </a:srgbClr>
              </a:gs>
              <a:gs pos="55000">
                <a:srgbClr val="0F3A33">
                  <a:alpha val="100000"/>
                </a:srgbClr>
              </a:gs>
              <a:gs pos="100000">
                <a:srgbClr val="16574C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alphaModFix amt="50000"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3335000" y="-2095500"/>
            <a:ext cx="6477000" cy="6477000"/>
          </a:xfrm>
          <a:prstGeom prst="ellipse">
            <a:avLst/>
          </a:prstGeom>
          <a:gradFill rotWithShape="1">
            <a:gsLst>
              <a:gs pos="0">
                <a:srgbClr val="3CD4BC">
                  <a:alpha val="34000"/>
                </a:srgbClr>
              </a:gs>
              <a:gs pos="70000">
                <a:srgbClr val="3CD4B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4573250" y="-1428750"/>
            <a:ext cx="4953000" cy="4953000"/>
          </a:xfrm>
          <a:prstGeom prst="roundRect">
            <a:avLst>
              <a:gd name="adj" fmla="val 16923"/>
            </a:avLst>
          </a:prstGeom>
          <a:ln w="15240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43000" y="1129886"/>
            <a:ext cx="4787825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WIN MORE GOVERNMENT CONTRACTS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43000" y="3575907"/>
            <a:ext cx="10694686" cy="22320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89000"/>
              </a:lnSpc>
              <a:buNone/>
            </a:pPr>
            <a:r>
              <a:rPr lang="en-US" sz="7200" b="1" kern="0" spc="-75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Turn complex RFPs into winning proposals</a:t>
            </a:r>
            <a:endParaRPr lang="en-US" sz="7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142999" y="6150888"/>
            <a:ext cx="10917238" cy="52673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4509"/>
              </a:lnSpc>
              <a:buNone/>
            </a:pPr>
            <a:r>
              <a:rPr lang="en-US" sz="2850">
                <a:solidFill>
                  <a:srgbClr val="FFFFFF">
                    <a:alpha val="85000"/>
                  </a:srgbClr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with </a:t>
            </a:r>
            <a:r>
              <a:rPr lang="en-US" sz="2850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Connect </a:t>
            </a:r>
            <a:r>
              <a:rPr lang="en-US" sz="2850">
                <a:solidFill>
                  <a:srgbClr val="FFFFFF">
                    <a:alpha val="85000"/>
                  </a:srgbClr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the AI-powered GovCon platform.</a:t>
            </a:r>
            <a:endParaRPr lang="en-US" sz="28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43000" y="9020770"/>
            <a:ext cx="5132388" cy="42481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23780"/>
              </a:lnSpc>
              <a:buNone/>
            </a:pPr>
            <a:r>
              <a:rPr lang="en-US" sz="2100">
                <a:solidFill>
                  <a:srgbClr val="FFFFFF">
                    <a:alpha val="70000"/>
                  </a:srgbClr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From discovery to signed submission.</a:t>
            </a:r>
            <a:endParaRPr lang="en-US" sz="2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42999" y="9511665"/>
            <a:ext cx="3854450" cy="2362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350" u="sng">
                <a:solidFill>
                  <a:srgbClr val="FFFFFF">
                    <a:alpha val="70000"/>
                  </a:srgbClr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r>
              <a:rPr lang="en-US" sz="1350">
                <a:solidFill>
                  <a:srgbClr val="FFFFFF">
                    <a:alpha val="70000"/>
                  </a:srgbClr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      ·      +1 (301) 507-0270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3846" y="9448800"/>
            <a:ext cx="1611154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Network background">
            <a:extLst>
              <a:ext uri="{FF2B5EF4-FFF2-40B4-BE49-F238E27FC236}">
                <a16:creationId xmlns:a16="http://schemas.microsoft.com/office/drawing/2014/main" id="{0646D427-5F8F-9B3B-651D-6F6E716115F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150221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THE PROBLEM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29086" y="586740"/>
            <a:ext cx="582613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02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636"/>
              </a:lnSpc>
              <a:buNone/>
            </a:pP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Winning GovCon work is broken</a:t>
            </a:r>
            <a:r>
              <a:rPr lang="en-US" sz="45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1645920"/>
            <a:ext cx="180213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Four ways a pursuit falls apart — long before a proposal is ever written.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52500" y="2205990"/>
            <a:ext cx="8067675" cy="3535680"/>
          </a:xfrm>
          <a:prstGeom prst="roundRect">
            <a:avLst>
              <a:gd name="adj" fmla="val 5388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342900" dist="133350" dir="5400000" algn="bl" rotWithShape="0">
              <a:srgbClr val="0B252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341120" y="2556510"/>
            <a:ext cx="533400" cy="533400"/>
          </a:xfrm>
          <a:prstGeom prst="roundRect">
            <a:avLst>
              <a:gd name="adj" fmla="val 26786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183" y="2675572"/>
            <a:ext cx="295275" cy="29527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026919" y="2680335"/>
            <a:ext cx="433388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5227"/>
              </a:lnSpc>
              <a:buNone/>
            </a:pPr>
            <a:r>
              <a:rPr lang="en-US" sz="225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01</a:t>
            </a:r>
            <a:endParaRPr lang="en-US" sz="22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341120" y="3280410"/>
            <a:ext cx="8019479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Missed opportunities</a:t>
            </a:r>
            <a:endParaRPr lang="en-US" sz="20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341120" y="3756660"/>
            <a:ext cx="7509148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8906"/>
              </a:lnSpc>
              <a:buNone/>
            </a:pPr>
            <a:r>
              <a:rPr lang="en-US" sz="165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Relevant solicitations slip through the cracks across SAM.gov, GovWin, and agency portals — lost before the pursuit even starts.</a:t>
            </a:r>
            <a:endParaRPr lang="en-US" sz="16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341120" y="4747260"/>
            <a:ext cx="7290435" cy="643890"/>
          </a:xfrm>
          <a:prstGeom prst="roundRect">
            <a:avLst>
              <a:gd name="adj" fmla="val 17751"/>
            </a:avLst>
          </a:prstGeom>
          <a:solidFill>
            <a:srgbClr val="F0FAF7"/>
          </a:solidFill>
          <a:ln w="7620">
            <a:solidFill>
              <a:srgbClr val="DCF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539240" y="4907280"/>
            <a:ext cx="141551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255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$750B+</a:t>
            </a:r>
            <a:endParaRPr lang="en-US" sz="25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2978468" y="4907280"/>
            <a:ext cx="9525" cy="323850"/>
          </a:xfrm>
          <a:prstGeom prst="rect">
            <a:avLst/>
          </a:prstGeom>
          <a:solidFill>
            <a:srgbClr val="CBE7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140393" y="4962525"/>
            <a:ext cx="3238500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 b="1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in federal contracts awarded every year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9267825" y="2205990"/>
            <a:ext cx="8067675" cy="3535680"/>
          </a:xfrm>
          <a:prstGeom prst="roundRect">
            <a:avLst>
              <a:gd name="adj" fmla="val 5388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342900" dist="133350" dir="5400000" algn="bl" rotWithShape="0">
              <a:srgbClr val="0B252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9656445" y="2556510"/>
            <a:ext cx="533400" cy="533400"/>
          </a:xfrm>
          <a:prstGeom prst="roundRect">
            <a:avLst>
              <a:gd name="adj" fmla="val 26786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795" y="2689860"/>
            <a:ext cx="266700" cy="2667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0342245" y="2680335"/>
            <a:ext cx="488950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5227"/>
              </a:lnSpc>
              <a:buNone/>
            </a:pPr>
            <a:r>
              <a:rPr lang="en-US" sz="225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02</a:t>
            </a:r>
            <a:endParaRPr lang="en-US" sz="22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9656445" y="3280410"/>
            <a:ext cx="8019479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Slow, manual proposals</a:t>
            </a:r>
            <a:endParaRPr lang="en-US" sz="20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9656445" y="3756660"/>
            <a:ext cx="7509148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06"/>
              </a:lnSpc>
              <a:buNone/>
            </a:pPr>
            <a:r>
              <a:rPr lang="en-US" sz="165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Reading 200-page RFPs and drafting by hand takes weeks teams don’t have.</a:t>
            </a:r>
            <a:endParaRPr lang="en-US" sz="16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Shape 18"/>
          <p:cNvSpPr/>
          <p:nvPr/>
        </p:nvSpPr>
        <p:spPr>
          <a:xfrm>
            <a:off x="9656445" y="4747260"/>
            <a:ext cx="7290435" cy="643890"/>
          </a:xfrm>
          <a:prstGeom prst="roundRect">
            <a:avLst>
              <a:gd name="adj" fmla="val 17751"/>
            </a:avLst>
          </a:prstGeom>
          <a:solidFill>
            <a:srgbClr val="F0FAF7"/>
          </a:solidFill>
          <a:ln w="7620">
            <a:solidFill>
              <a:srgbClr val="DCF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/>
          <p:nvPr/>
        </p:nvSpPr>
        <p:spPr>
          <a:xfrm>
            <a:off x="9854564" y="4907280"/>
            <a:ext cx="1506538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255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3–6 wks</a:t>
            </a:r>
            <a:endParaRPr lang="en-US" sz="25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11327845" y="4907280"/>
            <a:ext cx="9525" cy="323850"/>
          </a:xfrm>
          <a:prstGeom prst="rect">
            <a:avLst/>
          </a:prstGeom>
          <a:solidFill>
            <a:srgbClr val="CBE7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11489770" y="4962525"/>
            <a:ext cx="3497263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 b="1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average time to complete a single proposal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hape 22"/>
          <p:cNvSpPr/>
          <p:nvPr/>
        </p:nvSpPr>
        <p:spPr>
          <a:xfrm>
            <a:off x="952500" y="5989320"/>
            <a:ext cx="8067675" cy="3535680"/>
          </a:xfrm>
          <a:prstGeom prst="roundRect">
            <a:avLst>
              <a:gd name="adj" fmla="val 5388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342900" dist="133350" dir="5400000" algn="bl" rotWithShape="0">
              <a:srgbClr val="0B252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3"/>
          <p:cNvSpPr/>
          <p:nvPr/>
        </p:nvSpPr>
        <p:spPr>
          <a:xfrm>
            <a:off x="1341120" y="6339840"/>
            <a:ext cx="533400" cy="533400"/>
          </a:xfrm>
          <a:prstGeom prst="roundRect">
            <a:avLst>
              <a:gd name="adj" fmla="val 26786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4470" y="6473190"/>
            <a:ext cx="266700" cy="266700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2026920" y="6463665"/>
            <a:ext cx="498475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5227"/>
              </a:lnSpc>
              <a:buNone/>
            </a:pPr>
            <a:r>
              <a:rPr lang="en-US" sz="225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03</a:t>
            </a:r>
            <a:endParaRPr lang="en-US" sz="22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1341120" y="7063740"/>
            <a:ext cx="8019479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Compliance risk</a:t>
            </a:r>
            <a:endParaRPr lang="en-US" sz="20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26"/>
          <p:cNvSpPr/>
          <p:nvPr/>
        </p:nvSpPr>
        <p:spPr>
          <a:xfrm>
            <a:off x="1341120" y="7539990"/>
            <a:ext cx="7509148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06"/>
              </a:lnSpc>
              <a:buNone/>
            </a:pPr>
            <a:r>
              <a:rPr lang="en-US" sz="165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 single missed “shall” requirement can disqualify an otherwise winning proposal.</a:t>
            </a:r>
            <a:endParaRPr lang="en-US" sz="16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Shape 27"/>
          <p:cNvSpPr/>
          <p:nvPr/>
        </p:nvSpPr>
        <p:spPr>
          <a:xfrm>
            <a:off x="1341120" y="8530590"/>
            <a:ext cx="7290435" cy="643890"/>
          </a:xfrm>
          <a:prstGeom prst="roundRect">
            <a:avLst>
              <a:gd name="adj" fmla="val 17751"/>
            </a:avLst>
          </a:prstGeom>
          <a:solidFill>
            <a:srgbClr val="F0FAF7"/>
          </a:solidFill>
          <a:ln w="7620">
            <a:solidFill>
              <a:srgbClr val="DCF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8"/>
          <p:cNvSpPr/>
          <p:nvPr/>
        </p:nvSpPr>
        <p:spPr>
          <a:xfrm>
            <a:off x="1539240" y="8690610"/>
            <a:ext cx="1139825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255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 miss</a:t>
            </a:r>
            <a:endParaRPr lang="en-US" sz="25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Shape 29"/>
          <p:cNvSpPr/>
          <p:nvPr/>
        </p:nvSpPr>
        <p:spPr>
          <a:xfrm>
            <a:off x="2634139" y="8690610"/>
            <a:ext cx="9525" cy="323850"/>
          </a:xfrm>
          <a:prstGeom prst="rect">
            <a:avLst/>
          </a:prstGeom>
          <a:solidFill>
            <a:srgbClr val="CBE7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0"/>
          <p:cNvSpPr/>
          <p:nvPr/>
        </p:nvSpPr>
        <p:spPr>
          <a:xfrm>
            <a:off x="2796063" y="8745855"/>
            <a:ext cx="2897188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 b="1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can disqualify an entire submission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Shape 31"/>
          <p:cNvSpPr/>
          <p:nvPr/>
        </p:nvSpPr>
        <p:spPr>
          <a:xfrm>
            <a:off x="9267825" y="5989320"/>
            <a:ext cx="8067675" cy="3535680"/>
          </a:xfrm>
          <a:prstGeom prst="roundRect">
            <a:avLst>
              <a:gd name="adj" fmla="val 5388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342900" dist="133350" dir="5400000" algn="bl" rotWithShape="0">
              <a:srgbClr val="0B252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2"/>
          <p:cNvSpPr/>
          <p:nvPr/>
        </p:nvSpPr>
        <p:spPr>
          <a:xfrm>
            <a:off x="9656445" y="6339840"/>
            <a:ext cx="533400" cy="533400"/>
          </a:xfrm>
          <a:prstGeom prst="roundRect">
            <a:avLst>
              <a:gd name="adj" fmla="val 26786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9795" y="6473190"/>
            <a:ext cx="266700" cy="266700"/>
          </a:xfrm>
          <a:prstGeom prst="rect">
            <a:avLst/>
          </a:prstGeom>
        </p:spPr>
      </p:pic>
      <p:sp>
        <p:nvSpPr>
          <p:cNvPr id="39" name="Text 33"/>
          <p:cNvSpPr/>
          <p:nvPr/>
        </p:nvSpPr>
        <p:spPr>
          <a:xfrm>
            <a:off x="10342245" y="6463665"/>
            <a:ext cx="519113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5227"/>
              </a:lnSpc>
              <a:buNone/>
            </a:pPr>
            <a:r>
              <a:rPr lang="en-US" sz="225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04</a:t>
            </a:r>
            <a:endParaRPr lang="en-US" sz="22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34"/>
          <p:cNvSpPr/>
          <p:nvPr/>
        </p:nvSpPr>
        <p:spPr>
          <a:xfrm>
            <a:off x="9656445" y="7063740"/>
            <a:ext cx="8019479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Wasted bid spend</a:t>
            </a:r>
            <a:endParaRPr lang="en-US" sz="20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Text 35"/>
          <p:cNvSpPr/>
          <p:nvPr/>
        </p:nvSpPr>
        <p:spPr>
          <a:xfrm>
            <a:off x="9656445" y="7539990"/>
            <a:ext cx="7509148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06"/>
              </a:lnSpc>
              <a:buNone/>
            </a:pPr>
            <a:r>
              <a:rPr lang="en-US" sz="165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Time and money pour into no-win pursuits without a disciplined GO/NO-GO process.</a:t>
            </a:r>
            <a:endParaRPr lang="en-US" sz="16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Shape 36"/>
          <p:cNvSpPr/>
          <p:nvPr/>
        </p:nvSpPr>
        <p:spPr>
          <a:xfrm>
            <a:off x="9656445" y="8530590"/>
            <a:ext cx="7290435" cy="643890"/>
          </a:xfrm>
          <a:prstGeom prst="roundRect">
            <a:avLst>
              <a:gd name="adj" fmla="val 17751"/>
            </a:avLst>
          </a:prstGeom>
          <a:solidFill>
            <a:srgbClr val="F0FAF7"/>
          </a:solidFill>
          <a:ln w="7620">
            <a:solidFill>
              <a:srgbClr val="DCF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37"/>
          <p:cNvSpPr/>
          <p:nvPr/>
        </p:nvSpPr>
        <p:spPr>
          <a:xfrm>
            <a:off x="9854565" y="8690610"/>
            <a:ext cx="102512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255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~25%</a:t>
            </a:r>
            <a:endParaRPr lang="en-US" sz="25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Shape 38"/>
          <p:cNvSpPr/>
          <p:nvPr/>
        </p:nvSpPr>
        <p:spPr>
          <a:xfrm>
            <a:off x="10955893" y="8690610"/>
            <a:ext cx="9525" cy="323850"/>
          </a:xfrm>
          <a:prstGeom prst="rect">
            <a:avLst/>
          </a:prstGeom>
          <a:solidFill>
            <a:srgbClr val="CBE7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39"/>
          <p:cNvSpPr/>
          <p:nvPr/>
        </p:nvSpPr>
        <p:spPr>
          <a:xfrm>
            <a:off x="11117818" y="8745855"/>
            <a:ext cx="2814638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 b="1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average GovCon proposal win rate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6" name="Text 40">
            <a:hlinkClick r:id="rId8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Network background">
            <a:extLst>
              <a:ext uri="{FF2B5EF4-FFF2-40B4-BE49-F238E27FC236}">
                <a16:creationId xmlns:a16="http://schemas.microsoft.com/office/drawing/2014/main" id="{6D904A8A-658E-32DA-F2B2-6C0A6F6A8DAD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1558004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THE SOLUTION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24322" y="586740"/>
            <a:ext cx="587375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03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636"/>
              </a:lnSpc>
              <a:buNone/>
            </a:pP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One platform. The entire pursuit</a:t>
            </a:r>
            <a:r>
              <a:rPr lang="en-US" sz="45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2817495"/>
            <a:ext cx="3696414" cy="7429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52500" y="3884295"/>
            <a:ext cx="5297805" cy="739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9394"/>
              </a:lnSpc>
              <a:buNone/>
            </a:pPr>
            <a:r>
              <a:rPr lang="en-US" sz="16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reads every RFP, drafts compliant sections, and tracks every requirement — capture to submission.</a:t>
            </a:r>
            <a:endParaRPr lang="en-US" sz="16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952500" y="5099685"/>
            <a:ext cx="247650" cy="247650"/>
          </a:xfrm>
          <a:prstGeom prst="roundRect">
            <a:avLst>
              <a:gd name="adj" fmla="val 30769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33462" y="5180648"/>
            <a:ext cx="85725" cy="85725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352550" y="5080635"/>
            <a:ext cx="4467225" cy="2743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Instant RFP analysis</a:t>
            </a:r>
            <a:r>
              <a:rPr lang="en-US" sz="157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extracted in minutes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952500" y="5804535"/>
            <a:ext cx="247650" cy="247650"/>
          </a:xfrm>
          <a:prstGeom prst="roundRect">
            <a:avLst>
              <a:gd name="adj" fmla="val 30769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1033462" y="5885498"/>
            <a:ext cx="85725" cy="85725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352550" y="5785485"/>
            <a:ext cx="5090232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Up to 70% faster proposals</a:t>
            </a:r>
            <a:r>
              <a:rPr lang="en-US" sz="157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AI-assisted drafting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952500" y="6509385"/>
            <a:ext cx="247650" cy="247650"/>
          </a:xfrm>
          <a:prstGeom prst="roundRect">
            <a:avLst>
              <a:gd name="adj" fmla="val 30769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1033462" y="6590348"/>
            <a:ext cx="85725" cy="85725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352550" y="6490335"/>
            <a:ext cx="4398963" cy="2743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Compliance built in</a:t>
            </a:r>
            <a:r>
              <a:rPr lang="en-US" sz="157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every “shall” tracked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952500" y="7214235"/>
            <a:ext cx="247650" cy="247650"/>
          </a:xfrm>
          <a:prstGeom prst="roundRect">
            <a:avLst>
              <a:gd name="adj" fmla="val 30769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1033462" y="7295198"/>
            <a:ext cx="85725" cy="85725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352550" y="7195185"/>
            <a:ext cx="4814888" cy="2743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Smarter bid decisions</a:t>
            </a:r>
            <a:r>
              <a:rPr lang="en-US" sz="157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structured GO/NO-GO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952500" y="7919085"/>
            <a:ext cx="247650" cy="247650"/>
          </a:xfrm>
          <a:prstGeom prst="roundRect">
            <a:avLst>
              <a:gd name="adj" fmla="val 30769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1033462" y="8000048"/>
            <a:ext cx="85725" cy="85725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352550" y="7900035"/>
            <a:ext cx="4885754" cy="510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Built-in CRM </a:t>
            </a:r>
            <a:r>
              <a:rPr lang="en-US" sz="157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agencies, partners &amp; contacts in one place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7306866" y="2810828"/>
            <a:ext cx="8817769" cy="5511046"/>
          </a:xfrm>
          <a:prstGeom prst="roundRect">
            <a:avLst>
              <a:gd name="adj" fmla="val 2765"/>
            </a:avLst>
          </a:prstGeom>
          <a:solidFill>
            <a:srgbClr val="0B2520"/>
          </a:solidFill>
          <a:ln/>
          <a:effectLst>
            <a:outerShdw blurRad="800100" dist="381000" dir="5400000" algn="bl" rotWithShape="0">
              <a:srgbClr val="0B252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7306866" y="2810828"/>
            <a:ext cx="8817769" cy="5511046"/>
          </a:xfrm>
          <a:prstGeom prst="rect">
            <a:avLst/>
          </a:prstGeom>
          <a:gradFill rotWithShape="1">
            <a:gsLst>
              <a:gs pos="0">
                <a:srgbClr val="0B2520">
                  <a:alpha val="100000"/>
                </a:srgbClr>
              </a:gs>
              <a:gs pos="60000">
                <a:srgbClr val="0F3A33">
                  <a:alpha val="100000"/>
                </a:srgbClr>
              </a:gs>
              <a:gs pos="100000">
                <a:srgbClr val="16574C">
                  <a:alpha val="100000"/>
                </a:srgbClr>
              </a:gs>
            </a:gsLst>
            <a:lin ang="36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6">
            <a:alphaModFix amt="40000"/>
          </a:blip>
          <a:srcRect l="5000" r="5000"/>
          <a:stretch/>
        </p:blipFill>
        <p:spPr>
          <a:xfrm>
            <a:off x="7306866" y="2810828"/>
            <a:ext cx="8817769" cy="5511046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1182350" y="4549021"/>
            <a:ext cx="1066800" cy="1066800"/>
          </a:xfrm>
          <a:prstGeom prst="ellipse">
            <a:avLst/>
          </a:prstGeom>
          <a:solidFill>
            <a:srgbClr val="3CD4BC"/>
          </a:solidFill>
          <a:ln/>
          <a:effectLst>
            <a:outerShdw blurRad="438150" dist="190500" dir="5400000" algn="bl" rotWithShape="0">
              <a:srgbClr val="3CD4BC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9735145" y="5863471"/>
            <a:ext cx="4505008" cy="3276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950" b="1" kern="0" spc="-15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Watch the 2-minute product demo</a:t>
            </a:r>
            <a:endParaRPr lang="en-US" sz="19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10801470" y="6400681"/>
            <a:ext cx="2011418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96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VIDEO COMING SOON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 25">
            <a:hlinkClick r:id="rId7"/>
          </p:cNvPr>
          <p:cNvSpPr/>
          <p:nvPr/>
        </p:nvSpPr>
        <p:spPr>
          <a:xfrm>
            <a:off x="952500" y="981456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7444CF47-C290-69E7-8094-FC1D8923A4CF}"/>
              </a:ext>
            </a:extLst>
          </p:cNvPr>
          <p:cNvSpPr/>
          <p:nvPr/>
        </p:nvSpPr>
        <p:spPr>
          <a:xfrm rot="5400000">
            <a:off x="11543213" y="4957962"/>
            <a:ext cx="419725" cy="321469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roposal Connect video" title="Proposal Connect | Next-gen AI-powered Platform for GovCon Teams">
            <a:hlinkClick r:id="" action="ppaction://media"/>
            <a:extLst>
              <a:ext uri="{FF2B5EF4-FFF2-40B4-BE49-F238E27FC236}">
                <a16:creationId xmlns:a16="http://schemas.microsoft.com/office/drawing/2014/main" id="{D2F165B7-65A4-1702-645A-AD896FDA4422}"/>
              </a:ext>
            </a:extLst>
          </p:cNvPr>
          <p:cNvPicPr>
            <a:picLocks noRo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7306866" y="3086358"/>
            <a:ext cx="8817769" cy="4959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Network background">
            <a:extLst>
              <a:ext uri="{FF2B5EF4-FFF2-40B4-BE49-F238E27FC236}">
                <a16:creationId xmlns:a16="http://schemas.microsoft.com/office/drawing/2014/main" id="{C0222067-5815-A004-9933-F1BD12101D6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4687633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WHO BENEFITS FROM PROPOSAL CONNECT?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13213" y="586740"/>
            <a:ext cx="598488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04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636"/>
              </a:lnSpc>
              <a:buNone/>
            </a:pP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Everyone who bids</a:t>
            </a:r>
            <a:r>
              <a:rPr lang="en-US" sz="45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2707958"/>
            <a:ext cx="8994279" cy="205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5" b="1" kern="0" spc="9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WHO WINS THE WORK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52500" y="3047047"/>
            <a:ext cx="514350" cy="514350"/>
          </a:xfrm>
          <a:prstGeom prst="roundRect">
            <a:avLst>
              <a:gd name="adj" fmla="val 25926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325" y="3170872"/>
            <a:ext cx="266700" cy="2667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38300" y="3053953"/>
            <a:ext cx="4323278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Federal Contractors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638300" y="3341132"/>
            <a:ext cx="4323278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Win federal work sourced from GovWin IQ and SAM.gov.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952500" y="3866197"/>
            <a:ext cx="514350" cy="514350"/>
          </a:xfrm>
          <a:prstGeom prst="roundRect">
            <a:avLst>
              <a:gd name="adj" fmla="val 25926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325" y="3990022"/>
            <a:ext cx="266700" cy="2667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38300" y="3873103"/>
            <a:ext cx="4525887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State &amp; Local Vendors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638300" y="4160282"/>
            <a:ext cx="4525887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Track SLED opportunities and pursuits across jurisdictions.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952500" y="4685347"/>
            <a:ext cx="514350" cy="514350"/>
          </a:xfrm>
          <a:prstGeom prst="roundRect">
            <a:avLst>
              <a:gd name="adj" fmla="val 25926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325" y="4809172"/>
            <a:ext cx="266700" cy="2667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38300" y="4692253"/>
            <a:ext cx="5380590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Small Biz / SDVOSB / 8(a)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638300" y="4979432"/>
            <a:ext cx="5507038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Compete with enterprise-grade tooling — no enterprise team required.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952500" y="5618798"/>
            <a:ext cx="8176617" cy="9525"/>
          </a:xfrm>
          <a:prstGeom prst="rect">
            <a:avLst/>
          </a:prstGeom>
          <a:solidFill>
            <a:srgbClr val="E9EC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952500" y="6047423"/>
            <a:ext cx="8994279" cy="205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5" b="1" kern="0" spc="9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WHO DOES THE WORK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952500" y="6386513"/>
            <a:ext cx="514350" cy="514350"/>
          </a:xfrm>
          <a:prstGeom prst="roundRect">
            <a:avLst>
              <a:gd name="adj" fmla="val 25926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325" y="6510338"/>
            <a:ext cx="266700" cy="2667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38300" y="6393418"/>
            <a:ext cx="4106132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Capture &amp; BD Teams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1638300" y="6680597"/>
            <a:ext cx="4160838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Build pipeline visibility and make disciplined bid calls.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952500" y="7205663"/>
            <a:ext cx="514350" cy="514350"/>
          </a:xfrm>
          <a:prstGeom prst="roundRect">
            <a:avLst>
              <a:gd name="adj" fmla="val 25926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325" y="7329488"/>
            <a:ext cx="266700" cy="2667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638300" y="7212568"/>
            <a:ext cx="4279535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Managers &amp; Writers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Text 20"/>
          <p:cNvSpPr/>
          <p:nvPr/>
        </p:nvSpPr>
        <p:spPr>
          <a:xfrm>
            <a:off x="1638299" y="7499747"/>
            <a:ext cx="4338638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Draft with AI, track compliance, and edit collaboratively.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952500" y="8024812"/>
            <a:ext cx="514350" cy="514350"/>
          </a:xfrm>
          <a:prstGeom prst="roundRect">
            <a:avLst>
              <a:gd name="adj" fmla="val 25926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325" y="8148638"/>
            <a:ext cx="266700" cy="26670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638300" y="8031718"/>
            <a:ext cx="3924872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Teaming Partners &amp; Subs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23"/>
          <p:cNvSpPr/>
          <p:nvPr/>
        </p:nvSpPr>
        <p:spPr>
          <a:xfrm>
            <a:off x="1638300" y="8318897"/>
            <a:ext cx="4030663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Find partners and collaborate across organizations.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Shape 24"/>
          <p:cNvSpPr/>
          <p:nvPr/>
        </p:nvSpPr>
        <p:spPr>
          <a:xfrm>
            <a:off x="9548217" y="3353753"/>
            <a:ext cx="7787283" cy="4539615"/>
          </a:xfrm>
          <a:prstGeom prst="roundRect">
            <a:avLst>
              <a:gd name="adj" fmla="val 2937"/>
            </a:avLst>
          </a:prstGeom>
          <a:solidFill>
            <a:srgbClr val="FFFFFF"/>
          </a:solidFill>
          <a:ln w="7620">
            <a:solidFill>
              <a:srgbClr val="DDE3E0"/>
            </a:solidFill>
            <a:prstDash val="solid"/>
          </a:ln>
          <a:effectLst>
            <a:outerShdw blurRad="571500" dist="266700" dir="5400000" algn="bl" rotWithShape="0">
              <a:srgbClr val="0B252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5"/>
          <p:cNvSpPr/>
          <p:nvPr/>
        </p:nvSpPr>
        <p:spPr>
          <a:xfrm>
            <a:off x="9555837" y="3361372"/>
            <a:ext cx="7772043" cy="381000"/>
          </a:xfrm>
          <a:prstGeom prst="rect">
            <a:avLst/>
          </a:prstGeom>
          <a:solidFill>
            <a:srgbClr val="ECEFE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9555837" y="3734752"/>
            <a:ext cx="7772043" cy="9525"/>
          </a:xfrm>
          <a:prstGeom prst="rect">
            <a:avLst/>
          </a:prstGeom>
          <a:solidFill>
            <a:srgbClr val="DDE3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7"/>
          <p:cNvSpPr/>
          <p:nvPr/>
        </p:nvSpPr>
        <p:spPr>
          <a:xfrm>
            <a:off x="9708237" y="3495675"/>
            <a:ext cx="104775" cy="104775"/>
          </a:xfrm>
          <a:prstGeom prst="ellipse">
            <a:avLst/>
          </a:prstGeom>
          <a:solidFill>
            <a:srgbClr val="FF5F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9889213" y="3495675"/>
            <a:ext cx="104775" cy="104775"/>
          </a:xfrm>
          <a:prstGeom prst="ellipse">
            <a:avLst/>
          </a:prstGeom>
          <a:solidFill>
            <a:srgbClr val="FEBC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29"/>
          <p:cNvSpPr/>
          <p:nvPr/>
        </p:nvSpPr>
        <p:spPr>
          <a:xfrm>
            <a:off x="10070188" y="3495675"/>
            <a:ext cx="104775" cy="104775"/>
          </a:xfrm>
          <a:prstGeom prst="ellipse">
            <a:avLst/>
          </a:prstGeom>
          <a:solidFill>
            <a:srgbClr val="28C8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0"/>
          <p:cNvSpPr/>
          <p:nvPr/>
        </p:nvSpPr>
        <p:spPr>
          <a:xfrm>
            <a:off x="10384513" y="3420428"/>
            <a:ext cx="3810000" cy="255270"/>
          </a:xfrm>
          <a:prstGeom prst="roundRect">
            <a:avLst>
              <a:gd name="adj" fmla="val 29851"/>
            </a:avLst>
          </a:prstGeom>
          <a:solidFill>
            <a:srgbClr val="FFFFFF"/>
          </a:solidFill>
          <a:ln w="7620">
            <a:solidFill>
              <a:srgbClr val="DDE3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1"/>
          <p:cNvSpPr/>
          <p:nvPr/>
        </p:nvSpPr>
        <p:spPr>
          <a:xfrm>
            <a:off x="10525483" y="3475673"/>
            <a:ext cx="3642360" cy="182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938">
                <a:solidFill>
                  <a:srgbClr val="8A938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proposalconnect.io</a:t>
            </a:r>
            <a:endParaRPr lang="en-US" sz="938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0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55837" y="3742372"/>
            <a:ext cx="7772043" cy="4143375"/>
          </a:xfrm>
          <a:prstGeom prst="rect">
            <a:avLst/>
          </a:prstGeom>
        </p:spPr>
      </p:pic>
      <p:sp>
        <p:nvSpPr>
          <p:cNvPr id="41" name="Text 32">
            <a:hlinkClick r:id="rId11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Network background">
            <a:extLst>
              <a:ext uri="{FF2B5EF4-FFF2-40B4-BE49-F238E27FC236}">
                <a16:creationId xmlns:a16="http://schemas.microsoft.com/office/drawing/2014/main" id="{13C3685A-0B54-83F7-9EFF-D6521067471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159415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HOW IT WORKS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17973" y="586740"/>
            <a:ext cx="593725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05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636"/>
              </a:lnSpc>
              <a:buNone/>
            </a:pP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From solicitation to submission</a:t>
            </a:r>
            <a:r>
              <a:rPr lang="en-US" sz="45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171575" y="2255520"/>
            <a:ext cx="19050" cy="7059930"/>
          </a:xfrm>
          <a:prstGeom prst="rect">
            <a:avLst/>
          </a:prstGeom>
          <a:gradFill rotWithShape="1">
            <a:gsLst>
              <a:gs pos="0">
                <a:srgbClr val="CFEEE8">
                  <a:alpha val="100000"/>
                </a:srgbClr>
              </a:gs>
              <a:gs pos="50000">
                <a:srgbClr val="3CD4BC">
                  <a:alpha val="100000"/>
                </a:srgbClr>
              </a:gs>
              <a:gs pos="100000">
                <a:srgbClr val="16A88F">
                  <a:alpha val="100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581150" y="1988820"/>
            <a:ext cx="3415665" cy="182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975" b="1" kern="0" spc="98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DISCOVER</a:t>
            </a:r>
            <a:endParaRPr lang="en-US" sz="9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52500" y="2518291"/>
            <a:ext cx="438150" cy="438150"/>
          </a:xfrm>
          <a:prstGeom prst="ellipse">
            <a:avLst/>
          </a:prstGeom>
          <a:solidFill>
            <a:srgbClr val="0B2520"/>
          </a:solidFill>
          <a:ln/>
          <a:effectLst>
            <a:outerShdw blurRad="101600" dist="50800" dir="16200000" algn="bl" rotWithShape="0">
              <a:srgbClr val="FFFFFF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2518291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01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81150" y="2537341"/>
            <a:ext cx="3415665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Source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581150" y="2805470"/>
            <a:ext cx="3198305" cy="4648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Opportunity sourcing from GovWin IQ &amp; SAM.gov.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952500" y="3616881"/>
            <a:ext cx="438150" cy="438150"/>
          </a:xfrm>
          <a:prstGeom prst="ellipse">
            <a:avLst/>
          </a:prstGeom>
          <a:solidFill>
            <a:srgbClr val="0B2520"/>
          </a:solidFill>
          <a:ln/>
          <a:effectLst>
            <a:outerShdw blurRad="101600" dist="50800" dir="16200000" algn="bl" rotWithShape="0">
              <a:srgbClr val="FFFFFF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14400" y="3616881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02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581150" y="3635931"/>
            <a:ext cx="3415665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Analyze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581150" y="3904059"/>
            <a:ext cx="3198305" cy="4648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requirement extraction, section by section.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581150" y="4848820"/>
            <a:ext cx="3415665" cy="182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975" b="1" kern="0" spc="98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CAPTURE</a:t>
            </a:r>
            <a:endParaRPr lang="en-US" sz="9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52500" y="5378291"/>
            <a:ext cx="438150" cy="438150"/>
          </a:xfrm>
          <a:prstGeom prst="ellipse">
            <a:avLst/>
          </a:prstGeom>
          <a:solidFill>
            <a:srgbClr val="0B2520"/>
          </a:solidFill>
          <a:ln/>
          <a:effectLst>
            <a:outerShdw blurRad="101600" dist="50800" dir="16200000" algn="bl" rotWithShape="0">
              <a:srgbClr val="FFFFFF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5378291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03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81150" y="5397341"/>
            <a:ext cx="3415665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GO / NO-GO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581150" y="5665470"/>
            <a:ext cx="3198305" cy="4648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Structured scoring and disciplined gate reviews.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52500" y="6476881"/>
            <a:ext cx="438150" cy="438150"/>
          </a:xfrm>
          <a:prstGeom prst="ellipse">
            <a:avLst/>
          </a:prstGeom>
          <a:solidFill>
            <a:srgbClr val="0B2520"/>
          </a:solidFill>
          <a:ln/>
          <a:effectLst>
            <a:outerShdw blurRad="101600" dist="50800" dir="16200000" algn="bl" rotWithShape="0">
              <a:srgbClr val="FFFFFF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4400" y="6476881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04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581150" y="6495931"/>
            <a:ext cx="3297793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Draft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581150" y="6764060"/>
            <a:ext cx="3413125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AI-generated, compliant proposal sections.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581150" y="7495461"/>
            <a:ext cx="3415665" cy="182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975" b="1" kern="0" spc="98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WIN</a:t>
            </a:r>
            <a:endParaRPr lang="en-US" sz="9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52500" y="8024932"/>
            <a:ext cx="438150" cy="438150"/>
          </a:xfrm>
          <a:prstGeom prst="ellipse">
            <a:avLst/>
          </a:prstGeom>
          <a:solidFill>
            <a:srgbClr val="0B2520"/>
          </a:solidFill>
          <a:ln/>
          <a:effectLst>
            <a:outerShdw blurRad="101600" dist="50800" dir="16200000" algn="bl" rotWithShape="0">
              <a:srgbClr val="FFFFFF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14400" y="8024932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05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581150" y="8043982"/>
            <a:ext cx="3179005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Track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581150" y="8312111"/>
            <a:ext cx="3235325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 live compliance matrix for every “shall.”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52500" y="8910161"/>
            <a:ext cx="438150" cy="438150"/>
          </a:xfrm>
          <a:prstGeom prst="ellipse">
            <a:avLst/>
          </a:prstGeom>
          <a:solidFill>
            <a:srgbClr val="0B2520"/>
          </a:solidFill>
          <a:ln/>
          <a:effectLst>
            <a:outerShdw blurRad="101600" dist="50800" dir="16200000" algn="bl" rotWithShape="0">
              <a:srgbClr val="FFFFFF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914400" y="8910161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06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581150" y="8929211"/>
            <a:ext cx="3312593" cy="26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379"/>
              </a:lnSpc>
              <a:buNone/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Submit</a:t>
            </a:r>
            <a:endParaRPr lang="en-US" sz="15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1581149" y="9197340"/>
            <a:ext cx="3417888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16667"/>
              </a:lnSpc>
              <a:buNone/>
            </a:pPr>
            <a:r>
              <a:rPr lang="en-US" sz="12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Real-time collaboration, review, and export.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162550" y="1855470"/>
            <a:ext cx="12172950" cy="7688580"/>
          </a:xfrm>
          <a:prstGeom prst="roundRect">
            <a:avLst>
              <a:gd name="adj" fmla="val 1982"/>
            </a:avLst>
          </a:prstGeom>
          <a:solidFill>
            <a:srgbClr val="FFFFFF"/>
          </a:solidFill>
          <a:ln w="7620">
            <a:solidFill>
              <a:srgbClr val="DDE3E0"/>
            </a:solidFill>
            <a:prstDash val="solid"/>
          </a:ln>
          <a:effectLst>
            <a:outerShdw blurRad="628650" dist="285750" dir="5400000" algn="bl" rotWithShape="0">
              <a:srgbClr val="0B252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5170170" y="1863090"/>
            <a:ext cx="12157710" cy="419100"/>
          </a:xfrm>
          <a:prstGeom prst="rect">
            <a:avLst/>
          </a:prstGeom>
          <a:solidFill>
            <a:srgbClr val="ECEFE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5170170" y="2274570"/>
            <a:ext cx="12157710" cy="9525"/>
          </a:xfrm>
          <a:prstGeom prst="rect">
            <a:avLst/>
          </a:prstGeom>
          <a:solidFill>
            <a:srgbClr val="DDE3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5341620" y="2011680"/>
            <a:ext cx="114300" cy="114300"/>
          </a:xfrm>
          <a:prstGeom prst="ellipse">
            <a:avLst/>
          </a:prstGeom>
          <a:solidFill>
            <a:srgbClr val="FF5F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5541645" y="2011680"/>
            <a:ext cx="114300" cy="114300"/>
          </a:xfrm>
          <a:prstGeom prst="ellipse">
            <a:avLst/>
          </a:prstGeom>
          <a:solidFill>
            <a:srgbClr val="FEBC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741670" y="2011680"/>
            <a:ext cx="114300" cy="114300"/>
          </a:xfrm>
          <a:prstGeom prst="ellipse">
            <a:avLst/>
          </a:prstGeom>
          <a:solidFill>
            <a:srgbClr val="28C8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6094095" y="1931670"/>
            <a:ext cx="4953000" cy="274320"/>
          </a:xfrm>
          <a:prstGeom prst="roundRect">
            <a:avLst>
              <a:gd name="adj" fmla="val 27778"/>
            </a:avLst>
          </a:prstGeom>
          <a:solidFill>
            <a:srgbClr val="FFFFFF"/>
          </a:solidFill>
          <a:ln w="7620">
            <a:solidFill>
              <a:srgbClr val="DDE3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6254115" y="1996440"/>
            <a:ext cx="4781550" cy="182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975">
                <a:solidFill>
                  <a:srgbClr val="8A938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app.proposalconnect.io/opportunities/SOL-1451</a:t>
            </a:r>
            <a:endParaRPr lang="en-US" sz="9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170" y="2282190"/>
            <a:ext cx="12157710" cy="5974199"/>
          </a:xfrm>
          <a:prstGeom prst="rect">
            <a:avLst/>
          </a:prstGeom>
        </p:spPr>
      </p:pic>
      <p:sp>
        <p:nvSpPr>
          <p:cNvPr id="42" name="Text 39">
            <a:hlinkClick r:id="rId5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3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Network background">
            <a:extLst>
              <a:ext uri="{FF2B5EF4-FFF2-40B4-BE49-F238E27FC236}">
                <a16:creationId xmlns:a16="http://schemas.microsoft.com/office/drawing/2014/main" id="{A3237BED-0155-6AFE-9B3F-1A1B239C82F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2014038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TRUST &amp; SECURITY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19563" y="586740"/>
            <a:ext cx="592138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06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Secure by architecture</a:t>
            </a:r>
            <a:r>
              <a:rPr lang="en-US" sz="45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52500" y="1760220"/>
            <a:ext cx="4095750" cy="7783830"/>
          </a:xfrm>
          <a:prstGeom prst="roundRect">
            <a:avLst>
              <a:gd name="adj" fmla="val 6047"/>
            </a:avLst>
          </a:prstGeom>
          <a:gradFill rotWithShape="1">
            <a:gsLst>
              <a:gs pos="0">
                <a:srgbClr val="0B2520">
                  <a:alpha val="100000"/>
                </a:srgbClr>
              </a:gs>
              <a:gs pos="60000">
                <a:srgbClr val="0F3A33">
                  <a:alpha val="100000"/>
                </a:srgbClr>
              </a:gs>
              <a:gs pos="100000">
                <a:srgbClr val="16574C">
                  <a:alpha val="100000"/>
                </a:srgbClr>
              </a:gs>
            </a:gsLst>
            <a:lin ang="360000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667000" y="617220"/>
            <a:ext cx="3238500" cy="3238500"/>
          </a:xfrm>
          <a:prstGeom prst="ellipse">
            <a:avLst/>
          </a:prstGeom>
          <a:gradFill rotWithShape="1">
            <a:gsLst>
              <a:gs pos="0">
                <a:srgbClr val="3CD4BC">
                  <a:alpha val="34000"/>
                </a:srgbClr>
              </a:gs>
              <a:gs pos="70000">
                <a:srgbClr val="3CD4B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352550" y="3880247"/>
            <a:ext cx="914400" cy="914400"/>
          </a:xfrm>
          <a:prstGeom prst="roundRect">
            <a:avLst>
              <a:gd name="adj" fmla="val 27083"/>
            </a:avLst>
          </a:prstGeom>
          <a:solidFill>
            <a:srgbClr val="FFFFFF">
              <a:alpha val="10000"/>
            </a:srgbClr>
          </a:solidFill>
          <a:ln w="762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25" y="4099322"/>
            <a:ext cx="476250" cy="47625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52550" y="5080397"/>
            <a:ext cx="2266950" cy="13339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150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Protect your pursuits</a:t>
            </a:r>
            <a:r>
              <a:rPr lang="en-US" sz="315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31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352550" y="6745239"/>
            <a:ext cx="3394519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>
                <a:solidFill>
                  <a:srgbClr val="FFFFFF">
                    <a:alpha val="82000"/>
                  </a:srgbClr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Your data, your strategy, and your competitive edge — secured at every layer of the platform.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5429250" y="4027170"/>
            <a:ext cx="11906250" cy="9525"/>
          </a:xfrm>
          <a:prstGeom prst="rect">
            <a:avLst/>
          </a:prstGeom>
          <a:solidFill>
            <a:srgbClr val="EAEE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467350" y="3131820"/>
            <a:ext cx="704850" cy="70485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8325" y="3312795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419850" y="3180397"/>
            <a:ext cx="1196530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Data Isolation</a:t>
            </a:r>
            <a:endParaRPr lang="en-US" sz="19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6419850" y="3517583"/>
            <a:ext cx="11965305" cy="308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2000"/>
              </a:lnSpc>
              <a:buNone/>
            </a:pP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Multi-tenant architecture keeps every account’s data fully separated.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5429250" y="5120640"/>
            <a:ext cx="11906250" cy="9525"/>
          </a:xfrm>
          <a:prstGeom prst="rect">
            <a:avLst/>
          </a:prstGeom>
          <a:solidFill>
            <a:srgbClr val="EAEE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5467350" y="4225290"/>
            <a:ext cx="704850" cy="70485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8325" y="4406265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19850" y="4273868"/>
            <a:ext cx="1196530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Access Control</a:t>
            </a:r>
            <a:endParaRPr lang="en-US" sz="19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419850" y="4611053"/>
            <a:ext cx="11965305" cy="308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2000"/>
              </a:lnSpc>
              <a:buNone/>
            </a:pP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Role-based permissions per module and per team member.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5429250" y="6214110"/>
            <a:ext cx="11906250" cy="9525"/>
          </a:xfrm>
          <a:prstGeom prst="rect">
            <a:avLst/>
          </a:prstGeom>
          <a:solidFill>
            <a:srgbClr val="EAEE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5467350" y="5318760"/>
            <a:ext cx="704850" cy="70485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8325" y="5499735"/>
            <a:ext cx="342900" cy="3429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419850" y="5367338"/>
            <a:ext cx="1196530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Encrypted Storage</a:t>
            </a:r>
            <a:endParaRPr lang="en-US" sz="19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6419850" y="5704523"/>
            <a:ext cx="11965305" cy="308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2000"/>
              </a:lnSpc>
              <a:buNone/>
            </a:pP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Documents and content secured at rest and in transit.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5429250" y="7307580"/>
            <a:ext cx="11906250" cy="9525"/>
          </a:xfrm>
          <a:prstGeom prst="rect">
            <a:avLst/>
          </a:prstGeom>
          <a:solidFill>
            <a:srgbClr val="EAEE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1"/>
          <p:cNvSpPr/>
          <p:nvPr/>
        </p:nvSpPr>
        <p:spPr>
          <a:xfrm>
            <a:off x="5467350" y="6412230"/>
            <a:ext cx="704850" cy="70485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8325" y="6593205"/>
            <a:ext cx="342900" cy="34290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6419850" y="6460807"/>
            <a:ext cx="1196530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Audit Trail</a:t>
            </a:r>
            <a:endParaRPr lang="en-US" sz="19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 23"/>
          <p:cNvSpPr/>
          <p:nvPr/>
        </p:nvSpPr>
        <p:spPr>
          <a:xfrm>
            <a:off x="6419850" y="6797993"/>
            <a:ext cx="11965305" cy="308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2000"/>
              </a:lnSpc>
              <a:buNone/>
            </a:pP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Every change, review, and decision tracked across the lifecycle.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5467350" y="7486650"/>
            <a:ext cx="704850" cy="70485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8325" y="7667625"/>
            <a:ext cx="342900" cy="3429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6419850" y="7535228"/>
            <a:ext cx="1196530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Safe AI Processing</a:t>
            </a:r>
            <a:endParaRPr lang="en-US" sz="19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26"/>
          <p:cNvSpPr/>
          <p:nvPr/>
        </p:nvSpPr>
        <p:spPr>
          <a:xfrm>
            <a:off x="6419850" y="7872413"/>
            <a:ext cx="11965305" cy="308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2000"/>
              </a:lnSpc>
              <a:buNone/>
            </a:pP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Your proprietary content is used only to serve your account.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Text 27">
            <a:hlinkClick r:id="rId10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Network background">
            <a:extLst>
              <a:ext uri="{FF2B5EF4-FFF2-40B4-BE49-F238E27FC236}">
                <a16:creationId xmlns:a16="http://schemas.microsoft.com/office/drawing/2014/main" id="{7D23AED0-E901-353A-D484-328E835CB87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Benefits diagram">
            <a:extLst>
              <a:ext uri="{FF2B5EF4-FFF2-40B4-BE49-F238E27FC236}">
                <a16:creationId xmlns:a16="http://schemas.microsoft.com/office/drawing/2014/main" id="{55BEBF14-1498-ED37-712A-73D2717DBDC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1569720"/>
            <a:ext cx="16383000" cy="795528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1518845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THE BENEFITS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35439" y="586740"/>
            <a:ext cx="576263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07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>
              <a:lnSpc>
                <a:spcPct val="104000"/>
              </a:lnSpc>
            </a:pPr>
            <a:r>
              <a:rPr lang="en-US" sz="4500" b="1" dirty="0">
                <a:solidFill>
                  <a:srgbClr val="0E1A1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</a:rPr>
              <a:t>Hours, not days</a:t>
            </a: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</a:rPr>
              <a:t>. High </a:t>
            </a: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win rates</a:t>
            </a:r>
            <a:r>
              <a:rPr lang="en-US" sz="4500" b="1" dirty="0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 3">
            <a:hlinkClick r:id="rId5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  <p:sp>
        <p:nvSpPr>
          <p:cNvPr id="11" name="Benefit 1">
            <a:extLst>
              <a:ext uri="{FF2B5EF4-FFF2-40B4-BE49-F238E27FC236}">
                <a16:creationId xmlns:a16="http://schemas.microsoft.com/office/drawing/2014/main" id="{D9A06D06-E113-FB39-BE0A-3241C89FABCF}"/>
              </a:ext>
            </a:extLst>
          </p:cNvPr>
          <p:cNvSpPr txBox="1"/>
          <p:nvPr/>
        </p:nvSpPr>
        <p:spPr>
          <a:xfrm>
            <a:off x="1552575" y="5560695"/>
            <a:ext cx="1747838" cy="847725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ts val="1900"/>
              </a:lnSpc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</a:rPr>
              <a:t>Win More Bids</a:t>
            </a:r>
          </a:p>
          <a:p>
            <a:pPr algn="ctr">
              <a:lnSpc>
                <a:spcPts val="1600"/>
              </a:lnSpc>
              <a:spcBef>
                <a:spcPts val="300"/>
              </a:spcBef>
            </a:pPr>
            <a:r>
              <a:rPr lang="en-US" sz="1225">
                <a:solidFill>
                  <a:srgbClr val="0D4038"/>
                </a:solidFill>
                <a:latin typeface="Poppins" panose="00000500000000000000" pitchFamily="2" charset="0"/>
              </a:rPr>
              <a:t>Never miss a relevant opportunity</a:t>
            </a:r>
          </a:p>
        </p:txBody>
      </p:sp>
      <p:sp>
        <p:nvSpPr>
          <p:cNvPr id="12" name="Benefit 2">
            <a:extLst>
              <a:ext uri="{FF2B5EF4-FFF2-40B4-BE49-F238E27FC236}">
                <a16:creationId xmlns:a16="http://schemas.microsoft.com/office/drawing/2014/main" id="{5D2F855B-D2DA-1B37-AA1D-B41EEB6A2D62}"/>
              </a:ext>
            </a:extLst>
          </p:cNvPr>
          <p:cNvSpPr txBox="1"/>
          <p:nvPr/>
        </p:nvSpPr>
        <p:spPr>
          <a:xfrm>
            <a:off x="4905375" y="7365682"/>
            <a:ext cx="1747838" cy="8905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ts val="1900"/>
              </a:lnSpc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</a:rPr>
              <a:t>70% Faster Proposals</a:t>
            </a:r>
          </a:p>
          <a:p>
            <a:pPr algn="ctr">
              <a:lnSpc>
                <a:spcPts val="1600"/>
              </a:lnSpc>
              <a:spcBef>
                <a:spcPts val="300"/>
              </a:spcBef>
            </a:pPr>
            <a:r>
              <a:rPr lang="en-US" sz="1225">
                <a:solidFill>
                  <a:srgbClr val="0D4038"/>
                </a:solidFill>
                <a:latin typeface="Poppins" panose="00000500000000000000" pitchFamily="2" charset="0"/>
              </a:rPr>
              <a:t>AI drafting &amp; analysis</a:t>
            </a:r>
          </a:p>
        </p:txBody>
      </p:sp>
      <p:sp>
        <p:nvSpPr>
          <p:cNvPr id="13" name="Benefit 3">
            <a:extLst>
              <a:ext uri="{FF2B5EF4-FFF2-40B4-BE49-F238E27FC236}">
                <a16:creationId xmlns:a16="http://schemas.microsoft.com/office/drawing/2014/main" id="{DBE6BA80-F50A-525C-F610-BED947268810}"/>
              </a:ext>
            </a:extLst>
          </p:cNvPr>
          <p:cNvSpPr txBox="1"/>
          <p:nvPr/>
        </p:nvSpPr>
        <p:spPr>
          <a:xfrm>
            <a:off x="8267700" y="7946707"/>
            <a:ext cx="1747838" cy="132873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ts val="1900"/>
              </a:lnSpc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</a:rPr>
              <a:t>Lower Compliance Risk</a:t>
            </a:r>
          </a:p>
          <a:p>
            <a:pPr algn="ctr">
              <a:lnSpc>
                <a:spcPts val="1600"/>
              </a:lnSpc>
              <a:spcBef>
                <a:spcPts val="300"/>
              </a:spcBef>
            </a:pPr>
            <a:r>
              <a:rPr lang="en-US" sz="1225">
                <a:solidFill>
                  <a:srgbClr val="0D4038"/>
                </a:solidFill>
                <a:latin typeface="Poppins" panose="00000500000000000000" pitchFamily="2" charset="0"/>
              </a:rPr>
              <a:t>Automated requirement tracking</a:t>
            </a:r>
          </a:p>
        </p:txBody>
      </p:sp>
      <p:sp>
        <p:nvSpPr>
          <p:cNvPr id="14" name="Benefit 4">
            <a:extLst>
              <a:ext uri="{FF2B5EF4-FFF2-40B4-BE49-F238E27FC236}">
                <a16:creationId xmlns:a16="http://schemas.microsoft.com/office/drawing/2014/main" id="{61DB89F9-F91D-9F42-ADBB-B81FE07D14D6}"/>
              </a:ext>
            </a:extLst>
          </p:cNvPr>
          <p:cNvSpPr txBox="1"/>
          <p:nvPr/>
        </p:nvSpPr>
        <p:spPr>
          <a:xfrm>
            <a:off x="11630025" y="7270432"/>
            <a:ext cx="1747838" cy="108585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ts val="1900"/>
              </a:lnSpc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</a:rPr>
              <a:t>Smarter Bid Decisions</a:t>
            </a:r>
          </a:p>
          <a:p>
            <a:pPr algn="ctr">
              <a:lnSpc>
                <a:spcPts val="1600"/>
              </a:lnSpc>
              <a:spcBef>
                <a:spcPts val="300"/>
              </a:spcBef>
            </a:pPr>
            <a:r>
              <a:rPr lang="en-US" sz="1225">
                <a:solidFill>
                  <a:srgbClr val="0D4038"/>
                </a:solidFill>
                <a:latin typeface="Poppins" panose="00000500000000000000" pitchFamily="2" charset="0"/>
              </a:rPr>
              <a:t>Disciplined</a:t>
            </a:r>
            <a:br>
              <a:rPr lang="en-US" sz="1225">
                <a:solidFill>
                  <a:srgbClr val="0D4038"/>
                </a:solidFill>
                <a:latin typeface="Poppins" panose="00000500000000000000" pitchFamily="2" charset="0"/>
              </a:rPr>
            </a:br>
            <a:r>
              <a:rPr lang="en-US" sz="1225">
                <a:solidFill>
                  <a:srgbClr val="0D4038"/>
                </a:solidFill>
                <a:latin typeface="Poppins" panose="00000500000000000000" pitchFamily="2" charset="0"/>
              </a:rPr>
              <a:t>GO / NO-GO</a:t>
            </a:r>
          </a:p>
        </p:txBody>
      </p:sp>
      <p:sp>
        <p:nvSpPr>
          <p:cNvPr id="15" name="Benefit 5">
            <a:extLst>
              <a:ext uri="{FF2B5EF4-FFF2-40B4-BE49-F238E27FC236}">
                <a16:creationId xmlns:a16="http://schemas.microsoft.com/office/drawing/2014/main" id="{46654462-70EB-C107-853F-2FDCE5956F23}"/>
              </a:ext>
            </a:extLst>
          </p:cNvPr>
          <p:cNvSpPr txBox="1"/>
          <p:nvPr/>
        </p:nvSpPr>
        <p:spPr>
          <a:xfrm>
            <a:off x="14982825" y="5441633"/>
            <a:ext cx="1747838" cy="108585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ts val="1900"/>
              </a:lnSpc>
            </a:pPr>
            <a:r>
              <a:rPr lang="en-US" sz="1575" b="1">
                <a:solidFill>
                  <a:srgbClr val="0E1A17"/>
                </a:solidFill>
                <a:latin typeface="Poppins" panose="00000500000000000000" pitchFamily="2" charset="0"/>
              </a:rPr>
              <a:t>Reuse What Works</a:t>
            </a:r>
          </a:p>
          <a:p>
            <a:pPr algn="ctr">
              <a:lnSpc>
                <a:spcPts val="1600"/>
              </a:lnSpc>
              <a:spcBef>
                <a:spcPts val="300"/>
              </a:spcBef>
            </a:pPr>
            <a:r>
              <a:rPr lang="en-US" sz="1225">
                <a:solidFill>
                  <a:srgbClr val="0D4038"/>
                </a:solidFill>
                <a:latin typeface="Poppins" panose="00000500000000000000" pitchFamily="2" charset="0"/>
              </a:rPr>
              <a:t>One central knowledge base</a:t>
            </a:r>
          </a:p>
        </p:txBody>
      </p:sp>
      <p:sp>
        <p:nvSpPr>
          <p:cNvPr id="16" name="Benefits centre">
            <a:extLst>
              <a:ext uri="{FF2B5EF4-FFF2-40B4-BE49-F238E27FC236}">
                <a16:creationId xmlns:a16="http://schemas.microsoft.com/office/drawing/2014/main" id="{4E27DCF6-5B77-2D96-5C6A-A8ACFDC09E14}"/>
              </a:ext>
            </a:extLst>
          </p:cNvPr>
          <p:cNvSpPr txBox="1"/>
          <p:nvPr/>
        </p:nvSpPr>
        <p:spPr>
          <a:xfrm>
            <a:off x="7958613" y="2375059"/>
            <a:ext cx="2366010" cy="236601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ts val="5600"/>
              </a:lnSpc>
            </a:pPr>
            <a:r>
              <a:rPr lang="en-US" sz="4900" b="1">
                <a:solidFill>
                  <a:srgbClr val="3CD4BC"/>
                </a:solidFill>
                <a:latin typeface="Poppins" panose="00000500000000000000" pitchFamily="2" charset="0"/>
              </a:rPr>
              <a:t>5</a:t>
            </a:r>
          </a:p>
          <a:p>
            <a:pPr algn="ctr">
              <a:lnSpc>
                <a:spcPts val="2100"/>
              </a:lnSpc>
            </a:pPr>
            <a:r>
              <a:rPr lang="en-US" sz="1650" b="1">
                <a:solidFill>
                  <a:srgbClr val="0E1A17"/>
                </a:solidFill>
                <a:latin typeface="Poppins" panose="00000500000000000000" pitchFamily="2" charset="0"/>
              </a:rPr>
              <a:t>Key Benefits</a:t>
            </a:r>
          </a:p>
          <a:p>
            <a:pPr algn="ctr">
              <a:lnSpc>
                <a:spcPts val="1500"/>
              </a:lnSpc>
              <a:spcBef>
                <a:spcPts val="200"/>
              </a:spcBef>
            </a:pPr>
            <a:r>
              <a:rPr lang="en-US" sz="1125">
                <a:solidFill>
                  <a:srgbClr val="7A827D"/>
                </a:solidFill>
                <a:latin typeface="Poppins" panose="00000500000000000000" pitchFamily="2" charset="0"/>
              </a:rPr>
              <a:t>of Proposal Connect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Network background">
            <a:extLst>
              <a:ext uri="{FF2B5EF4-FFF2-40B4-BE49-F238E27FC236}">
                <a16:creationId xmlns:a16="http://schemas.microsoft.com/office/drawing/2014/main" id="{722BA19E-E6D6-6F23-B3A0-60C0264B62B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187547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EFFICIENCY &amp; ROI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17975" y="586740"/>
            <a:ext cx="593725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08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34112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636"/>
              </a:lnSpc>
              <a:buNone/>
            </a:pP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Free your team to focus on winning</a:t>
            </a:r>
            <a:r>
              <a:rPr lang="en-US" sz="45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1645920"/>
            <a:ext cx="180213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Connect takes on the busywork — analysis, drafting, and compliance — so your people can do their best work.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52500" y="3827145"/>
            <a:ext cx="2961680" cy="1905000"/>
          </a:xfrm>
          <a:prstGeom prst="roundRect">
            <a:avLst>
              <a:gd name="adj" fmla="val 10000"/>
            </a:avLst>
          </a:prstGeom>
          <a:solidFill>
            <a:srgbClr val="F4F8F7"/>
          </a:solidFill>
          <a:ln w="7620">
            <a:solidFill>
              <a:srgbClr val="E7EA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60120" y="3834765"/>
            <a:ext cx="2946440" cy="57150"/>
          </a:xfrm>
          <a:prstGeom prst="rect">
            <a:avLst/>
          </a:prstGeom>
          <a:gradFill rotWithShape="1">
            <a:gsLst>
              <a:gs pos="0">
                <a:srgbClr val="3CD4BC">
                  <a:alpha val="100000"/>
                </a:srgbClr>
              </a:gs>
              <a:gs pos="100000">
                <a:srgbClr val="16A88F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26820" y="4120515"/>
            <a:ext cx="476250" cy="47625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120" y="4234815"/>
            <a:ext cx="247650" cy="24765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74520" y="4140411"/>
            <a:ext cx="1127125" cy="5143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8028"/>
              </a:lnSpc>
              <a:buNone/>
            </a:pPr>
            <a:r>
              <a:rPr lang="en-US" sz="360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70%</a:t>
            </a:r>
            <a:endParaRPr lang="en-US" sz="36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226820" y="4768215"/>
            <a:ext cx="265434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FASTER CYCLES</a:t>
            </a:r>
            <a:endParaRPr lang="en-US" sz="12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226820" y="5025390"/>
            <a:ext cx="2489240" cy="4514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295"/>
              </a:lnSpc>
              <a:buNone/>
            </a:pPr>
            <a:r>
              <a:rPr lang="en-US" sz="1163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drafting and analysis compress proposal time.</a:t>
            </a:r>
            <a:endParaRPr lang="en-US" sz="1163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104680" y="3827145"/>
            <a:ext cx="2961680" cy="1905000"/>
          </a:xfrm>
          <a:prstGeom prst="roundRect">
            <a:avLst>
              <a:gd name="adj" fmla="val 10000"/>
            </a:avLst>
          </a:prstGeom>
          <a:solidFill>
            <a:srgbClr val="F4F8F7"/>
          </a:solidFill>
          <a:ln w="7620">
            <a:solidFill>
              <a:srgbClr val="E7EA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112300" y="3834765"/>
            <a:ext cx="2946440" cy="57150"/>
          </a:xfrm>
          <a:prstGeom prst="rect">
            <a:avLst/>
          </a:prstGeom>
          <a:gradFill rotWithShape="1">
            <a:gsLst>
              <a:gs pos="0">
                <a:srgbClr val="3CD4BC">
                  <a:alpha val="100000"/>
                </a:srgbClr>
              </a:gs>
              <a:gs pos="100000">
                <a:srgbClr val="16A88F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379000" y="4120515"/>
            <a:ext cx="476250" cy="47625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3300" y="4234815"/>
            <a:ext cx="247650" cy="2476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026700" y="4143163"/>
            <a:ext cx="1317625" cy="5143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8028"/>
              </a:lnSpc>
              <a:buNone/>
            </a:pPr>
            <a:r>
              <a:rPr lang="en-US" sz="36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3 hrs</a:t>
            </a:r>
            <a:endParaRPr lang="en-US" sz="36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379000" y="4768215"/>
            <a:ext cx="265434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NOT 3 DAYS</a:t>
            </a:r>
            <a:endParaRPr lang="en-US" sz="12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4379000" y="5025390"/>
            <a:ext cx="2489240" cy="4514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295"/>
              </a:lnSpc>
              <a:buNone/>
            </a:pPr>
            <a:r>
              <a:rPr lang="en-US" sz="1163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From a raw RFP to a structured analysis.</a:t>
            </a:r>
            <a:endParaRPr lang="en-US" sz="1163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952500" y="5922645"/>
            <a:ext cx="2961680" cy="1905000"/>
          </a:xfrm>
          <a:prstGeom prst="roundRect">
            <a:avLst>
              <a:gd name="adj" fmla="val 10000"/>
            </a:avLst>
          </a:prstGeom>
          <a:solidFill>
            <a:srgbClr val="F4F8F7"/>
          </a:solidFill>
          <a:ln w="7620">
            <a:solidFill>
              <a:srgbClr val="E7EA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960120" y="5930265"/>
            <a:ext cx="2946440" cy="57150"/>
          </a:xfrm>
          <a:prstGeom prst="rect">
            <a:avLst/>
          </a:prstGeom>
          <a:gradFill rotWithShape="1">
            <a:gsLst>
              <a:gs pos="0">
                <a:srgbClr val="3CD4BC">
                  <a:alpha val="100000"/>
                </a:srgbClr>
              </a:gs>
              <a:gs pos="100000">
                <a:srgbClr val="16A88F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8"/>
          <p:cNvSpPr/>
          <p:nvPr/>
        </p:nvSpPr>
        <p:spPr>
          <a:xfrm>
            <a:off x="1226820" y="6216015"/>
            <a:ext cx="476250" cy="47625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120" y="6330315"/>
            <a:ext cx="247650" cy="24765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874519" y="6254115"/>
            <a:ext cx="357188" cy="5143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8028"/>
              </a:lnSpc>
              <a:buNone/>
            </a:pPr>
            <a:r>
              <a:rPr lang="en-US" sz="36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</a:t>
            </a:r>
            <a:endParaRPr lang="en-US" sz="36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1226820" y="6863715"/>
            <a:ext cx="265434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TEAM, AMPLIFIED</a:t>
            </a:r>
            <a:endParaRPr lang="en-US" sz="12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1226820" y="7120890"/>
            <a:ext cx="2489240" cy="4514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Handles the coordination so your team can focus on strategy.</a:t>
            </a:r>
            <a:endParaRPr lang="en-US" sz="11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hape 22"/>
          <p:cNvSpPr/>
          <p:nvPr/>
        </p:nvSpPr>
        <p:spPr>
          <a:xfrm>
            <a:off x="4104680" y="5922645"/>
            <a:ext cx="2961680" cy="1905000"/>
          </a:xfrm>
          <a:prstGeom prst="roundRect">
            <a:avLst>
              <a:gd name="adj" fmla="val 10000"/>
            </a:avLst>
          </a:prstGeom>
          <a:solidFill>
            <a:srgbClr val="F4F8F7"/>
          </a:solidFill>
          <a:ln w="7620">
            <a:solidFill>
              <a:srgbClr val="E7EA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3"/>
          <p:cNvSpPr/>
          <p:nvPr/>
        </p:nvSpPr>
        <p:spPr>
          <a:xfrm>
            <a:off x="4112300" y="5930265"/>
            <a:ext cx="2946440" cy="57150"/>
          </a:xfrm>
          <a:prstGeom prst="rect">
            <a:avLst/>
          </a:prstGeom>
          <a:gradFill rotWithShape="1">
            <a:gsLst>
              <a:gs pos="0">
                <a:srgbClr val="3CD4BC">
                  <a:alpha val="100000"/>
                </a:srgbClr>
              </a:gs>
              <a:gs pos="100000">
                <a:srgbClr val="16A88F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4"/>
          <p:cNvSpPr/>
          <p:nvPr/>
        </p:nvSpPr>
        <p:spPr>
          <a:xfrm>
            <a:off x="4379000" y="6216015"/>
            <a:ext cx="476250" cy="47625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E3F5F0">
                  <a:alpha val="100000"/>
                </a:srgbClr>
              </a:gs>
              <a:gs pos="100000">
                <a:srgbClr val="C6EEE3">
                  <a:alpha val="100000"/>
                </a:srgbClr>
              </a:gs>
            </a:gsLst>
            <a:lin ang="27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3300" y="6330315"/>
            <a:ext cx="247650" cy="247650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5026699" y="6263640"/>
            <a:ext cx="541338" cy="5143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88028"/>
              </a:lnSpc>
              <a:buNone/>
            </a:pPr>
            <a:r>
              <a:rPr lang="en-US" sz="360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∞</a:t>
            </a:r>
            <a:endParaRPr lang="en-US" sz="36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26"/>
          <p:cNvSpPr/>
          <p:nvPr/>
        </p:nvSpPr>
        <p:spPr>
          <a:xfrm>
            <a:off x="4379000" y="6863715"/>
            <a:ext cx="265434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PARALLEL PURSUITS</a:t>
            </a:r>
            <a:endParaRPr lang="en-US" sz="12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27"/>
          <p:cNvSpPr/>
          <p:nvPr/>
        </p:nvSpPr>
        <p:spPr>
          <a:xfrm>
            <a:off x="4379000" y="7120890"/>
            <a:ext cx="2654344" cy="2447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295"/>
              </a:lnSpc>
              <a:buNone/>
            </a:pPr>
            <a:r>
              <a:rPr lang="en-US" sz="1163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Scales from a single bid to dozens.</a:t>
            </a:r>
            <a:endParaRPr lang="en-US" sz="1163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Shape 28"/>
          <p:cNvSpPr/>
          <p:nvPr/>
        </p:nvSpPr>
        <p:spPr>
          <a:xfrm>
            <a:off x="7485459" y="2736652"/>
            <a:ext cx="9850041" cy="6181368"/>
          </a:xfrm>
          <a:prstGeom prst="roundRect">
            <a:avLst>
              <a:gd name="adj" fmla="val 2157"/>
            </a:avLst>
          </a:prstGeom>
          <a:solidFill>
            <a:srgbClr val="FFFFFF"/>
          </a:solidFill>
          <a:ln w="7620">
            <a:solidFill>
              <a:srgbClr val="DDE3E0"/>
            </a:solidFill>
            <a:prstDash val="solid"/>
          </a:ln>
          <a:effectLst>
            <a:outerShdw blurRad="571500" dist="266700" dir="5400000" algn="bl" rotWithShape="0">
              <a:srgbClr val="0B252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5459" y="2736652"/>
            <a:ext cx="9850041" cy="6181368"/>
          </a:xfrm>
          <a:prstGeom prst="rect">
            <a:avLst/>
          </a:prstGeom>
        </p:spPr>
      </p:pic>
      <p:sp>
        <p:nvSpPr>
          <p:cNvPr id="36" name="Text 29">
            <a:hlinkClick r:id="rId9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Network background">
            <a:extLst>
              <a:ext uri="{FF2B5EF4-FFF2-40B4-BE49-F238E27FC236}">
                <a16:creationId xmlns:a16="http://schemas.microsoft.com/office/drawing/2014/main" id="{A6B757B0-FC64-F81A-7E5F-C70914B516F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1389186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WHY SWITCH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22739" y="586740"/>
            <a:ext cx="588963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09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Because the old way doesn’t scale</a:t>
            </a:r>
            <a:r>
              <a:rPr lang="en-US" sz="45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52500" y="1741170"/>
            <a:ext cx="8041005" cy="6793230"/>
          </a:xfrm>
          <a:prstGeom prst="roundRect">
            <a:avLst>
              <a:gd name="adj" fmla="val 3085"/>
            </a:avLst>
          </a:prstGeom>
          <a:solidFill>
            <a:srgbClr val="F6F7F7"/>
          </a:solidFill>
          <a:ln w="7620">
            <a:solidFill>
              <a:srgbClr val="E7EA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379220" y="3143250"/>
            <a:ext cx="7906322" cy="236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54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TRADITIONAL PROCESS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379220" y="3474720"/>
            <a:ext cx="7187565" cy="9525"/>
          </a:xfrm>
          <a:prstGeom prst="rect">
            <a:avLst/>
          </a:prstGeom>
          <a:solidFill>
            <a:srgbClr val="E3E5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379220" y="3672840"/>
            <a:ext cx="342900" cy="342900"/>
          </a:xfrm>
          <a:prstGeom prst="ellipse">
            <a:avLst/>
          </a:prstGeom>
          <a:solidFill>
            <a:srgbClr val="EADF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341120" y="367284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>
                <a:solidFill>
                  <a:srgbClr val="B0395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893569" y="3707130"/>
            <a:ext cx="3157538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6B6B6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Manual opportunity search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379220" y="4206240"/>
            <a:ext cx="7187565" cy="9525"/>
          </a:xfrm>
          <a:prstGeom prst="rect">
            <a:avLst/>
          </a:prstGeom>
          <a:solidFill>
            <a:srgbClr val="E3E5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379220" y="4404360"/>
            <a:ext cx="342900" cy="342900"/>
          </a:xfrm>
          <a:prstGeom prst="ellipse">
            <a:avLst/>
          </a:prstGeom>
          <a:solidFill>
            <a:srgbClr val="EADF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41120" y="440436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>
                <a:solidFill>
                  <a:srgbClr val="B0395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893570" y="4438650"/>
            <a:ext cx="2495550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6B6B6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Weeks of RFP reading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379220" y="4937760"/>
            <a:ext cx="7187565" cy="9525"/>
          </a:xfrm>
          <a:prstGeom prst="rect">
            <a:avLst/>
          </a:prstGeom>
          <a:solidFill>
            <a:srgbClr val="E3E5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1379220" y="5135880"/>
            <a:ext cx="342900" cy="342900"/>
          </a:xfrm>
          <a:prstGeom prst="ellipse">
            <a:avLst/>
          </a:prstGeom>
          <a:solidFill>
            <a:srgbClr val="EADF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341120" y="513588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>
                <a:solidFill>
                  <a:srgbClr val="B0395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893570" y="5170170"/>
            <a:ext cx="3944938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6B6B6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Spreadsheet compliance tracking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379220" y="5669280"/>
            <a:ext cx="7187565" cy="9525"/>
          </a:xfrm>
          <a:prstGeom prst="rect">
            <a:avLst/>
          </a:prstGeom>
          <a:solidFill>
            <a:srgbClr val="E3E5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379220" y="5867400"/>
            <a:ext cx="342900" cy="342900"/>
          </a:xfrm>
          <a:prstGeom prst="ellipse">
            <a:avLst/>
          </a:prstGeom>
          <a:solidFill>
            <a:srgbClr val="EADF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341120" y="586740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>
                <a:solidFill>
                  <a:srgbClr val="B0395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893570" y="5901690"/>
            <a:ext cx="2576513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6B6B6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Gut-feel bid decisions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379220" y="6400800"/>
            <a:ext cx="7187565" cy="9525"/>
          </a:xfrm>
          <a:prstGeom prst="rect">
            <a:avLst/>
          </a:prstGeom>
          <a:solidFill>
            <a:srgbClr val="E3E5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1379220" y="6598920"/>
            <a:ext cx="342900" cy="342900"/>
          </a:xfrm>
          <a:prstGeom prst="ellipse">
            <a:avLst/>
          </a:prstGeom>
          <a:solidFill>
            <a:srgbClr val="EADF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341120" y="659892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>
                <a:solidFill>
                  <a:srgbClr val="B0395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893570" y="6633210"/>
            <a:ext cx="3665538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6B6B6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Copy-paste from old proposals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9279255" y="1741170"/>
            <a:ext cx="8056245" cy="6793230"/>
          </a:xfrm>
          <a:prstGeom prst="roundRect">
            <a:avLst>
              <a:gd name="adj" fmla="val 3085"/>
            </a:avLst>
          </a:prstGeom>
          <a:gradFill rotWithShape="1">
            <a:gsLst>
              <a:gs pos="0">
                <a:srgbClr val="EAF9F4">
                  <a:alpha val="100000"/>
                </a:srgbClr>
              </a:gs>
              <a:gs pos="100000">
                <a:srgbClr val="DCF4EC">
                  <a:alpha val="100000"/>
                </a:srgbClr>
              </a:gs>
            </a:gsLst>
            <a:lin ang="3600000" scaled="0"/>
          </a:gradFill>
          <a:ln w="15240">
            <a:solidFill>
              <a:srgbClr val="3CD4BC"/>
            </a:solidFill>
            <a:prstDash val="solid"/>
          </a:ln>
          <a:effectLst>
            <a:outerShdw blurRad="476250" dist="228600" dir="5400000" algn="bl" rotWithShape="0">
              <a:srgbClr val="3CD4BC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713595" y="3143250"/>
            <a:ext cx="7906322" cy="236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54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CONNECT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713595" y="3474720"/>
            <a:ext cx="7187565" cy="9525"/>
          </a:xfrm>
          <a:prstGeom prst="rect">
            <a:avLst/>
          </a:prstGeom>
          <a:solidFill>
            <a:srgbClr val="C7EB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9713595" y="3672840"/>
            <a:ext cx="342900" cy="342900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675495" y="367284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10227945" y="3707130"/>
            <a:ext cx="3962400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Automated opportunity sourcing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9713595" y="4206240"/>
            <a:ext cx="7187565" cy="9525"/>
          </a:xfrm>
          <a:prstGeom prst="rect">
            <a:avLst/>
          </a:prstGeom>
          <a:solidFill>
            <a:srgbClr val="C7EB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9713595" y="4404360"/>
            <a:ext cx="342900" cy="342900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9675495" y="440436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0227944" y="4438650"/>
            <a:ext cx="2711450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Instant AI RFP analysis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9713595" y="4937760"/>
            <a:ext cx="7187565" cy="9525"/>
          </a:xfrm>
          <a:prstGeom prst="rect">
            <a:avLst/>
          </a:prstGeom>
          <a:solidFill>
            <a:srgbClr val="C7EB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9713595" y="5135880"/>
            <a:ext cx="342900" cy="342900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9675495" y="513588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10227945" y="5170170"/>
            <a:ext cx="3248025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Built-in compliance matrix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713595" y="5669280"/>
            <a:ext cx="7187565" cy="9525"/>
          </a:xfrm>
          <a:prstGeom prst="rect">
            <a:avLst/>
          </a:prstGeom>
          <a:solidFill>
            <a:srgbClr val="C7EB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9713595" y="5867400"/>
            <a:ext cx="342900" cy="342900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9675495" y="586740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10227944" y="5901690"/>
            <a:ext cx="3913188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Data-driven GO / NO-GO scoring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9713595" y="6400800"/>
            <a:ext cx="7187565" cy="9525"/>
          </a:xfrm>
          <a:prstGeom prst="rect">
            <a:avLst/>
          </a:prstGeom>
          <a:solidFill>
            <a:srgbClr val="C7EBE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9713595" y="6598920"/>
            <a:ext cx="342900" cy="342900"/>
          </a:xfrm>
          <a:prstGeom prst="ellipse">
            <a:avLst/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9675495" y="6598920"/>
            <a:ext cx="4191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10227945" y="6633210"/>
            <a:ext cx="4505325" cy="3124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drafting from your knowledge base</a:t>
            </a:r>
            <a:endParaRPr lang="en-US" sz="1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8743950" y="4737735"/>
            <a:ext cx="800100" cy="800100"/>
          </a:xfrm>
          <a:prstGeom prst="ellipse">
            <a:avLst/>
          </a:prstGeom>
          <a:solidFill>
            <a:srgbClr val="0B2520"/>
          </a:solidFill>
          <a:ln w="45720">
            <a:solidFill>
              <a:srgbClr val="FFFFFF"/>
            </a:solidFill>
            <a:prstDash val="solid"/>
          </a:ln>
          <a:effectLst>
            <a:outerShdw blurRad="285750" dist="133350" dir="5400000" algn="bl" rotWithShape="0">
              <a:srgbClr val="0B252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8751570" y="4783455"/>
            <a:ext cx="784860" cy="746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950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VS</a:t>
            </a:r>
            <a:endParaRPr lang="en-US" sz="19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952500" y="8763000"/>
            <a:ext cx="16383000" cy="762000"/>
          </a:xfrm>
          <a:prstGeom prst="roundRect">
            <a:avLst>
              <a:gd name="adj" fmla="val 22500"/>
            </a:avLst>
          </a:prstGeom>
          <a:solidFill>
            <a:srgbClr val="0B2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1333500" y="9048750"/>
            <a:ext cx="116157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77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THE RESULT</a:t>
            </a:r>
            <a:endParaRPr lang="en-US" sz="12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2666524" y="8991600"/>
            <a:ext cx="998532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From weeks to hours — </a:t>
            </a:r>
            <a:r>
              <a:rPr lang="en-US" sz="202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up to 70% less </a:t>
            </a:r>
            <a:r>
              <a:rPr lang="en-US" sz="2025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time, with higher win rates.</a:t>
            </a:r>
            <a:endParaRPr lang="en-US" sz="20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4" name="Text 52">
            <a:hlinkClick r:id="rId4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5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Network background">
            <a:extLst>
              <a:ext uri="{FF2B5EF4-FFF2-40B4-BE49-F238E27FC236}">
                <a16:creationId xmlns:a16="http://schemas.microsoft.com/office/drawing/2014/main" id="{BB67ED8F-3E86-3C39-891E-6CC3A318ABF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800100" y="495300"/>
            <a:ext cx="912686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PRICING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00100" y="822960"/>
            <a:ext cx="8042275" cy="5238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3750" b="1" dirty="0">
                <a:solidFill>
                  <a:srgbClr val="0E1A1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</a:rPr>
              <a:t>Designed</a:t>
            </a:r>
            <a:r>
              <a:rPr lang="en-US" sz="3750" b="1">
                <a:solidFill>
                  <a:srgbClr val="0E1A1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</a:rPr>
              <a:t> for teams of every size</a:t>
            </a:r>
            <a:endParaRPr lang="en-US" sz="3750" b="1">
              <a:solidFill>
                <a:srgbClr val="3CD4B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011650" y="495300"/>
            <a:ext cx="552450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10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878051" y="811530"/>
            <a:ext cx="2609850" cy="335280"/>
          </a:xfrm>
          <a:prstGeom prst="roundRect">
            <a:avLst>
              <a:gd name="adj" fmla="val 50000"/>
            </a:avLst>
          </a:prstGeom>
          <a:solidFill>
            <a:srgbClr val="EAF7F3"/>
          </a:solidFill>
          <a:ln w="7620">
            <a:solidFill>
              <a:srgbClr val="CFE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5038071" y="941070"/>
            <a:ext cx="76200" cy="76200"/>
          </a:xfrm>
          <a:prstGeom prst="ellipse">
            <a:avLst/>
          </a:prstGeom>
          <a:solidFill>
            <a:srgbClr val="0F9E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5200632" y="895350"/>
            <a:ext cx="2165350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B584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Save 10% with annual billing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799941" y="1765935"/>
            <a:ext cx="5359718" cy="7911465"/>
          </a:xfrm>
          <a:prstGeom prst="roundRect">
            <a:avLst>
              <a:gd name="adj" fmla="val 4754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304800" dist="133350" dir="5400000" algn="bl" rotWithShape="0">
              <a:srgbClr val="0B252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074261" y="2078355"/>
            <a:ext cx="515693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8A938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STARTER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1074261" y="2394585"/>
            <a:ext cx="515693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75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$499</a:t>
            </a:r>
            <a:r>
              <a:rPr lang="en-US" sz="135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/mo</a:t>
            </a:r>
            <a:endParaRPr lang="en-US" sz="37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1074261" y="2956560"/>
            <a:ext cx="515693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or $449/mo </a:t>
            </a:r>
            <a:r>
              <a:rPr lang="en-US" sz="1125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(billed yearly)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1074261" y="3261360"/>
            <a:ext cx="515693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Small teams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1074261" y="3615690"/>
            <a:ext cx="4811078" cy="9525"/>
          </a:xfrm>
          <a:prstGeom prst="rect">
            <a:avLst/>
          </a:prstGeom>
          <a:solidFill>
            <a:srgbClr val="EEF1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1074261" y="379666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1267023" y="3808095"/>
            <a:ext cx="11334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solicitations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1074261" y="405384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1267023" y="4065270"/>
            <a:ext cx="92551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2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1074261" y="431101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1267023" y="4322445"/>
            <a:ext cx="12334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team member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1074261" y="456819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1267023" y="4579620"/>
            <a:ext cx="119062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gate reviews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1074261" y="482536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1267023" y="4836795"/>
            <a:ext cx="89693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30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analysis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1074261" y="5130165"/>
            <a:ext cx="4811078" cy="9525"/>
          </a:xfrm>
          <a:prstGeom prst="rect">
            <a:avLst/>
          </a:prstGeom>
          <a:solidFill>
            <a:srgbClr val="EEF1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1074261" y="525399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1267023" y="5265420"/>
            <a:ext cx="164941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Document Analysis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1074261" y="551116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1267022" y="5522595"/>
            <a:ext cx="13096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Chat Assistant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1074261" y="576834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1267023" y="5779770"/>
            <a:ext cx="16922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Content Generation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1074261" y="602551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1267023" y="6036945"/>
            <a:ext cx="152876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SAM.gov Integration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1074261" y="6282690"/>
            <a:ext cx="219075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1276786" y="6294120"/>
            <a:ext cx="96043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strike="sngStrike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compliance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1074261" y="6539865"/>
            <a:ext cx="219075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1276785" y="6551295"/>
            <a:ext cx="4206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strike="sngStrike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CRM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1074261" y="6797040"/>
            <a:ext cx="219075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1276786" y="6808470"/>
            <a:ext cx="1743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strike="sngStrike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Collaboration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1074261" y="7054215"/>
            <a:ext cx="219075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1276786" y="7065645"/>
            <a:ext cx="14763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strike="sngStrike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GovWin Integration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1074261" y="7311390"/>
            <a:ext cx="219075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1276786" y="7322820"/>
            <a:ext cx="863600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strike="sngStrike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API Access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0" name="Shape 78"/>
          <p:cNvSpPr/>
          <p:nvPr/>
        </p:nvSpPr>
        <p:spPr>
          <a:xfrm>
            <a:off x="1074261" y="8919210"/>
            <a:ext cx="4811078" cy="445770"/>
          </a:xfrm>
          <a:prstGeom prst="roundRect">
            <a:avLst>
              <a:gd name="adj" fmla="val 23504"/>
            </a:avLst>
          </a:prstGeom>
          <a:solidFill>
            <a:srgbClr val="FFFFFF"/>
          </a:solidFill>
          <a:ln w="7620">
            <a:solidFill>
              <a:srgbClr val="0B25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9">
            <a:hlinkClick r:id="rId4"/>
          </p:cNvPr>
          <p:cNvSpPr/>
          <p:nvPr/>
        </p:nvSpPr>
        <p:spPr>
          <a:xfrm>
            <a:off x="1030003" y="9050655"/>
            <a:ext cx="4899593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200" b="1" u="sng">
                <a:solidFill>
                  <a:srgbClr val="0B2520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Start 14-Day Free Trial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6448902" y="1651635"/>
            <a:ext cx="5390197" cy="7911465"/>
          </a:xfrm>
          <a:prstGeom prst="roundRect">
            <a:avLst>
              <a:gd name="adj" fmla="val 4718"/>
            </a:avLst>
          </a:prstGeom>
          <a:solidFill>
            <a:srgbClr val="FFFFFF"/>
          </a:solidFill>
          <a:ln w="22860">
            <a:solidFill>
              <a:srgbClr val="3CD4BC"/>
            </a:solidFill>
            <a:prstDash val="solid"/>
          </a:ln>
          <a:effectLst>
            <a:outerShdw blurRad="514350" dist="247650" dir="5400000" algn="bl" rotWithShape="0">
              <a:srgbClr val="3CD4BC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3" name="Shape 81"/>
          <p:cNvSpPr/>
          <p:nvPr/>
        </p:nvSpPr>
        <p:spPr>
          <a:xfrm>
            <a:off x="8457009" y="1531620"/>
            <a:ext cx="1373981" cy="278130"/>
          </a:xfrm>
          <a:prstGeom prst="roundRect">
            <a:avLst>
              <a:gd name="adj" fmla="val 50000"/>
            </a:avLst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4" name="Text 82"/>
          <p:cNvSpPr/>
          <p:nvPr/>
        </p:nvSpPr>
        <p:spPr>
          <a:xfrm>
            <a:off x="8609409" y="1598295"/>
            <a:ext cx="1069181" cy="1828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975" b="1">
                <a:solidFill>
                  <a:srgbClr val="0B2520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MOST POPULAR</a:t>
            </a:r>
            <a:endParaRPr lang="en-US" sz="9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5" name="Text 83"/>
          <p:cNvSpPr/>
          <p:nvPr/>
        </p:nvSpPr>
        <p:spPr>
          <a:xfrm>
            <a:off x="6738462" y="1979295"/>
            <a:ext cx="515693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PROFESSIONAL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6738462" y="2295525"/>
            <a:ext cx="515693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75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$2,499</a:t>
            </a:r>
            <a:r>
              <a:rPr lang="en-US" sz="135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/mo</a:t>
            </a:r>
            <a:endParaRPr lang="en-US" sz="37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6738462" y="2857500"/>
            <a:ext cx="515693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or $2,249/mo </a:t>
            </a:r>
            <a:r>
              <a:rPr lang="en-US" sz="1125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(billed yearly)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6738462" y="3162300"/>
            <a:ext cx="515693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Growing proposal teams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9" name="Shape 87"/>
          <p:cNvSpPr/>
          <p:nvPr/>
        </p:nvSpPr>
        <p:spPr>
          <a:xfrm>
            <a:off x="6738462" y="3516630"/>
            <a:ext cx="4811078" cy="9525"/>
          </a:xfrm>
          <a:prstGeom prst="rect">
            <a:avLst/>
          </a:prstGeom>
          <a:solidFill>
            <a:srgbClr val="D7EF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0" name="Text 88"/>
          <p:cNvSpPr/>
          <p:nvPr/>
        </p:nvSpPr>
        <p:spPr>
          <a:xfrm>
            <a:off x="6738462" y="369760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1" name="Text 89"/>
          <p:cNvSpPr/>
          <p:nvPr/>
        </p:nvSpPr>
        <p:spPr>
          <a:xfrm>
            <a:off x="6931225" y="3709035"/>
            <a:ext cx="117316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50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solicitations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2" name="Text 90"/>
          <p:cNvSpPr/>
          <p:nvPr/>
        </p:nvSpPr>
        <p:spPr>
          <a:xfrm>
            <a:off x="6738462" y="395478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3" name="Text 91"/>
          <p:cNvSpPr/>
          <p:nvPr/>
        </p:nvSpPr>
        <p:spPr>
          <a:xfrm>
            <a:off x="6931225" y="3966210"/>
            <a:ext cx="93821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5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4" name="Text 92"/>
          <p:cNvSpPr/>
          <p:nvPr/>
        </p:nvSpPr>
        <p:spPr>
          <a:xfrm>
            <a:off x="6738462" y="421195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5" name="Text 93"/>
          <p:cNvSpPr/>
          <p:nvPr/>
        </p:nvSpPr>
        <p:spPr>
          <a:xfrm>
            <a:off x="6931225" y="4223385"/>
            <a:ext cx="13477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5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team members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6" name="Text 94"/>
          <p:cNvSpPr/>
          <p:nvPr/>
        </p:nvSpPr>
        <p:spPr>
          <a:xfrm>
            <a:off x="6738462" y="446913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7" name="Text 95"/>
          <p:cNvSpPr/>
          <p:nvPr/>
        </p:nvSpPr>
        <p:spPr>
          <a:xfrm>
            <a:off x="6931225" y="4480560"/>
            <a:ext cx="12223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30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gate reviews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8" name="Text 96"/>
          <p:cNvSpPr/>
          <p:nvPr/>
        </p:nvSpPr>
        <p:spPr>
          <a:xfrm>
            <a:off x="6738462" y="472630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9" name="Text 97"/>
          <p:cNvSpPr/>
          <p:nvPr/>
        </p:nvSpPr>
        <p:spPr>
          <a:xfrm>
            <a:off x="6931225" y="4737735"/>
            <a:ext cx="116522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20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compliance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0" name="Text 98"/>
          <p:cNvSpPr/>
          <p:nvPr/>
        </p:nvSpPr>
        <p:spPr>
          <a:xfrm>
            <a:off x="6738462" y="498348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1" name="Text 99"/>
          <p:cNvSpPr/>
          <p:nvPr/>
        </p:nvSpPr>
        <p:spPr>
          <a:xfrm>
            <a:off x="6931224" y="4994910"/>
            <a:ext cx="958850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100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analysis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2" name="Shape 100"/>
          <p:cNvSpPr/>
          <p:nvPr/>
        </p:nvSpPr>
        <p:spPr>
          <a:xfrm>
            <a:off x="6738462" y="5288280"/>
            <a:ext cx="4811078" cy="9525"/>
          </a:xfrm>
          <a:prstGeom prst="rect">
            <a:avLst/>
          </a:prstGeom>
          <a:solidFill>
            <a:srgbClr val="EEF1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3" name="Text 101"/>
          <p:cNvSpPr/>
          <p:nvPr/>
        </p:nvSpPr>
        <p:spPr>
          <a:xfrm>
            <a:off x="6738462" y="541210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4" name="Text 102"/>
          <p:cNvSpPr/>
          <p:nvPr/>
        </p:nvSpPr>
        <p:spPr>
          <a:xfrm>
            <a:off x="6931224" y="5423535"/>
            <a:ext cx="4206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CRM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5" name="Text 103"/>
          <p:cNvSpPr/>
          <p:nvPr/>
        </p:nvSpPr>
        <p:spPr>
          <a:xfrm>
            <a:off x="6738462" y="566928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6" name="Text 104"/>
          <p:cNvSpPr/>
          <p:nvPr/>
        </p:nvSpPr>
        <p:spPr>
          <a:xfrm>
            <a:off x="6931225" y="5680710"/>
            <a:ext cx="164941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Document Analysis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7" name="Text 105"/>
          <p:cNvSpPr/>
          <p:nvPr/>
        </p:nvSpPr>
        <p:spPr>
          <a:xfrm>
            <a:off x="6738462" y="592645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8" name="Text 106"/>
          <p:cNvSpPr/>
          <p:nvPr/>
        </p:nvSpPr>
        <p:spPr>
          <a:xfrm>
            <a:off x="6931224" y="5937885"/>
            <a:ext cx="13096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Chat Assistant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9" name="Text 107"/>
          <p:cNvSpPr/>
          <p:nvPr/>
        </p:nvSpPr>
        <p:spPr>
          <a:xfrm>
            <a:off x="6738462" y="618363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0" name="Text 108"/>
          <p:cNvSpPr/>
          <p:nvPr/>
        </p:nvSpPr>
        <p:spPr>
          <a:xfrm>
            <a:off x="6931225" y="6195060"/>
            <a:ext cx="16922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Content Generation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1" name="Text 109"/>
          <p:cNvSpPr/>
          <p:nvPr/>
        </p:nvSpPr>
        <p:spPr>
          <a:xfrm>
            <a:off x="6738462" y="644080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2" name="Text 110"/>
          <p:cNvSpPr/>
          <p:nvPr/>
        </p:nvSpPr>
        <p:spPr>
          <a:xfrm>
            <a:off x="6931225" y="6452235"/>
            <a:ext cx="1743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Collaboration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3" name="Text 111"/>
          <p:cNvSpPr/>
          <p:nvPr/>
        </p:nvSpPr>
        <p:spPr>
          <a:xfrm>
            <a:off x="6738462" y="669798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4" name="Text 112"/>
          <p:cNvSpPr/>
          <p:nvPr/>
        </p:nvSpPr>
        <p:spPr>
          <a:xfrm>
            <a:off x="6931225" y="6709410"/>
            <a:ext cx="14763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GovWin Integration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5" name="Text 113"/>
          <p:cNvSpPr/>
          <p:nvPr/>
        </p:nvSpPr>
        <p:spPr>
          <a:xfrm>
            <a:off x="6738462" y="695515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6" name="Text 114"/>
          <p:cNvSpPr/>
          <p:nvPr/>
        </p:nvSpPr>
        <p:spPr>
          <a:xfrm>
            <a:off x="6931225" y="6966585"/>
            <a:ext cx="152876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SAM.gov Integration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7" name="Text 115"/>
          <p:cNvSpPr/>
          <p:nvPr/>
        </p:nvSpPr>
        <p:spPr>
          <a:xfrm>
            <a:off x="6738462" y="7212330"/>
            <a:ext cx="219075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✕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8" name="Text 116"/>
          <p:cNvSpPr/>
          <p:nvPr/>
        </p:nvSpPr>
        <p:spPr>
          <a:xfrm>
            <a:off x="6940987" y="7223760"/>
            <a:ext cx="863600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strike="sngStrike">
                <a:solidFill>
                  <a:srgbClr val="B6BDB9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API Access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9" name="Shape 117"/>
          <p:cNvSpPr/>
          <p:nvPr/>
        </p:nvSpPr>
        <p:spPr>
          <a:xfrm>
            <a:off x="6738462" y="8785860"/>
            <a:ext cx="4811078" cy="449580"/>
          </a:xfrm>
          <a:prstGeom prst="roundRect">
            <a:avLst>
              <a:gd name="adj" fmla="val 23305"/>
            </a:avLst>
          </a:prstGeom>
          <a:solidFill>
            <a:srgbClr val="3CD4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0" name="Text 118">
            <a:hlinkClick r:id="rId4"/>
          </p:cNvPr>
          <p:cNvSpPr/>
          <p:nvPr/>
        </p:nvSpPr>
        <p:spPr>
          <a:xfrm>
            <a:off x="6686584" y="8919210"/>
            <a:ext cx="4914833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200" b="1" u="sng">
                <a:solidFill>
                  <a:srgbClr val="0B2520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Start 14-Day Free Trial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1" name="Shape 119"/>
          <p:cNvSpPr/>
          <p:nvPr/>
        </p:nvSpPr>
        <p:spPr>
          <a:xfrm>
            <a:off x="12128341" y="1765935"/>
            <a:ext cx="5359718" cy="7911465"/>
          </a:xfrm>
          <a:prstGeom prst="roundRect">
            <a:avLst>
              <a:gd name="adj" fmla="val 4754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304800" dist="133350" dir="5400000" algn="bl" rotWithShape="0">
              <a:srgbClr val="0B252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2" name="Text 120"/>
          <p:cNvSpPr/>
          <p:nvPr/>
        </p:nvSpPr>
        <p:spPr>
          <a:xfrm>
            <a:off x="12402659" y="2078355"/>
            <a:ext cx="515693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8A938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ENTERPRISE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3" name="Text 121"/>
          <p:cNvSpPr/>
          <p:nvPr/>
        </p:nvSpPr>
        <p:spPr>
          <a:xfrm>
            <a:off x="12402659" y="2394585"/>
            <a:ext cx="515693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75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$3,999</a:t>
            </a:r>
            <a:r>
              <a:rPr lang="en-US" sz="135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/mo</a:t>
            </a:r>
            <a:endParaRPr lang="en-US" sz="37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4" name="Text 122"/>
          <p:cNvSpPr/>
          <p:nvPr/>
        </p:nvSpPr>
        <p:spPr>
          <a:xfrm>
            <a:off x="12402659" y="2956560"/>
            <a:ext cx="515693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or $3,582/mo </a:t>
            </a:r>
            <a:r>
              <a:rPr lang="en-US" sz="1125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(billed yearly)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5" name="Text 123"/>
          <p:cNvSpPr/>
          <p:nvPr/>
        </p:nvSpPr>
        <p:spPr>
          <a:xfrm>
            <a:off x="12402659" y="3261360"/>
            <a:ext cx="515693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Medium–large orgs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6" name="Shape 124"/>
          <p:cNvSpPr/>
          <p:nvPr/>
        </p:nvSpPr>
        <p:spPr>
          <a:xfrm>
            <a:off x="12402659" y="3615690"/>
            <a:ext cx="4811078" cy="9525"/>
          </a:xfrm>
          <a:prstGeom prst="rect">
            <a:avLst/>
          </a:prstGeom>
          <a:solidFill>
            <a:srgbClr val="EEF1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7" name="Text 125"/>
          <p:cNvSpPr/>
          <p:nvPr/>
        </p:nvSpPr>
        <p:spPr>
          <a:xfrm>
            <a:off x="12402659" y="379666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8" name="Text 126"/>
          <p:cNvSpPr/>
          <p:nvPr/>
        </p:nvSpPr>
        <p:spPr>
          <a:xfrm>
            <a:off x="12595423" y="3808095"/>
            <a:ext cx="125412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200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solicitations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9" name="Text 127"/>
          <p:cNvSpPr/>
          <p:nvPr/>
        </p:nvSpPr>
        <p:spPr>
          <a:xfrm>
            <a:off x="12402659" y="405384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0" name="Text 128"/>
          <p:cNvSpPr/>
          <p:nvPr/>
        </p:nvSpPr>
        <p:spPr>
          <a:xfrm>
            <a:off x="12595422" y="4065270"/>
            <a:ext cx="9921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1" name="Text 129"/>
          <p:cNvSpPr/>
          <p:nvPr/>
        </p:nvSpPr>
        <p:spPr>
          <a:xfrm>
            <a:off x="12402659" y="431101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2" name="Text 130"/>
          <p:cNvSpPr/>
          <p:nvPr/>
        </p:nvSpPr>
        <p:spPr>
          <a:xfrm>
            <a:off x="12595423" y="4322445"/>
            <a:ext cx="197326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Unlimited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team members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3" name="Text 131"/>
          <p:cNvSpPr/>
          <p:nvPr/>
        </p:nvSpPr>
        <p:spPr>
          <a:xfrm>
            <a:off x="12402659" y="456819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4" name="Text 132"/>
          <p:cNvSpPr/>
          <p:nvPr/>
        </p:nvSpPr>
        <p:spPr>
          <a:xfrm>
            <a:off x="12595423" y="4579620"/>
            <a:ext cx="131603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300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gate reviews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5" name="Text 133"/>
          <p:cNvSpPr/>
          <p:nvPr/>
        </p:nvSpPr>
        <p:spPr>
          <a:xfrm>
            <a:off x="12402659" y="482536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6" name="Text 134"/>
          <p:cNvSpPr/>
          <p:nvPr/>
        </p:nvSpPr>
        <p:spPr>
          <a:xfrm>
            <a:off x="12595423" y="4836795"/>
            <a:ext cx="1231900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100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compliance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7" name="Text 135"/>
          <p:cNvSpPr/>
          <p:nvPr/>
        </p:nvSpPr>
        <p:spPr>
          <a:xfrm>
            <a:off x="12402659" y="508254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8" name="Text 136"/>
          <p:cNvSpPr/>
          <p:nvPr/>
        </p:nvSpPr>
        <p:spPr>
          <a:xfrm>
            <a:off x="12595423" y="5093970"/>
            <a:ext cx="990600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300 </a:t>
            </a: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analysis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9" name="Shape 137"/>
          <p:cNvSpPr/>
          <p:nvPr/>
        </p:nvSpPr>
        <p:spPr>
          <a:xfrm>
            <a:off x="12402659" y="5387340"/>
            <a:ext cx="4811078" cy="9525"/>
          </a:xfrm>
          <a:prstGeom prst="rect">
            <a:avLst/>
          </a:prstGeom>
          <a:solidFill>
            <a:srgbClr val="EEF1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0" name="Text 138"/>
          <p:cNvSpPr/>
          <p:nvPr/>
        </p:nvSpPr>
        <p:spPr>
          <a:xfrm>
            <a:off x="12402659" y="551116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1" name="Text 139"/>
          <p:cNvSpPr/>
          <p:nvPr/>
        </p:nvSpPr>
        <p:spPr>
          <a:xfrm>
            <a:off x="12595423" y="5522595"/>
            <a:ext cx="23129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Multi-Account (Sub-Accounts)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2" name="Text 140"/>
          <p:cNvSpPr/>
          <p:nvPr/>
        </p:nvSpPr>
        <p:spPr>
          <a:xfrm>
            <a:off x="12402659" y="576834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3" name="Text 141"/>
          <p:cNvSpPr/>
          <p:nvPr/>
        </p:nvSpPr>
        <p:spPr>
          <a:xfrm>
            <a:off x="12595422" y="5779770"/>
            <a:ext cx="4206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CRM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4" name="Text 142"/>
          <p:cNvSpPr/>
          <p:nvPr/>
        </p:nvSpPr>
        <p:spPr>
          <a:xfrm>
            <a:off x="12402659" y="602551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5" name="Text 143"/>
          <p:cNvSpPr/>
          <p:nvPr/>
        </p:nvSpPr>
        <p:spPr>
          <a:xfrm>
            <a:off x="12595423" y="6036945"/>
            <a:ext cx="164941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Document Analysis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6" name="Text 144"/>
          <p:cNvSpPr/>
          <p:nvPr/>
        </p:nvSpPr>
        <p:spPr>
          <a:xfrm>
            <a:off x="12402659" y="628269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7" name="Text 145"/>
          <p:cNvSpPr/>
          <p:nvPr/>
        </p:nvSpPr>
        <p:spPr>
          <a:xfrm>
            <a:off x="12595422" y="6294120"/>
            <a:ext cx="1309688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Chat Assistant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8" name="Text 146"/>
          <p:cNvSpPr/>
          <p:nvPr/>
        </p:nvSpPr>
        <p:spPr>
          <a:xfrm>
            <a:off x="12402659" y="653986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9" name="Text 147"/>
          <p:cNvSpPr/>
          <p:nvPr/>
        </p:nvSpPr>
        <p:spPr>
          <a:xfrm>
            <a:off x="12595423" y="6551295"/>
            <a:ext cx="16922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 Content Generation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0" name="Text 148"/>
          <p:cNvSpPr/>
          <p:nvPr/>
        </p:nvSpPr>
        <p:spPr>
          <a:xfrm>
            <a:off x="12402659" y="679704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1" name="Text 149"/>
          <p:cNvSpPr/>
          <p:nvPr/>
        </p:nvSpPr>
        <p:spPr>
          <a:xfrm>
            <a:off x="12595423" y="6808470"/>
            <a:ext cx="1743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Collaboration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2" name="Text 150"/>
          <p:cNvSpPr/>
          <p:nvPr/>
        </p:nvSpPr>
        <p:spPr>
          <a:xfrm>
            <a:off x="12402659" y="705421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3" name="Text 151"/>
          <p:cNvSpPr/>
          <p:nvPr/>
        </p:nvSpPr>
        <p:spPr>
          <a:xfrm>
            <a:off x="12595423" y="7065645"/>
            <a:ext cx="14763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GovWin Integration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4" name="Text 152"/>
          <p:cNvSpPr/>
          <p:nvPr/>
        </p:nvSpPr>
        <p:spPr>
          <a:xfrm>
            <a:off x="12402659" y="7311390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5" name="Text 153"/>
          <p:cNvSpPr/>
          <p:nvPr/>
        </p:nvSpPr>
        <p:spPr>
          <a:xfrm>
            <a:off x="12595423" y="7322820"/>
            <a:ext cx="152876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SAM.gov Integration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6" name="Text 154"/>
          <p:cNvSpPr/>
          <p:nvPr/>
        </p:nvSpPr>
        <p:spPr>
          <a:xfrm>
            <a:off x="12402659" y="7568565"/>
            <a:ext cx="207963" cy="2286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0F9E8B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✓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7" name="Text 155"/>
          <p:cNvSpPr/>
          <p:nvPr/>
        </p:nvSpPr>
        <p:spPr>
          <a:xfrm>
            <a:off x="12595423" y="7579995"/>
            <a:ext cx="863600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API Access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8" name="Shape 156"/>
          <p:cNvSpPr/>
          <p:nvPr/>
        </p:nvSpPr>
        <p:spPr>
          <a:xfrm>
            <a:off x="12402659" y="8919210"/>
            <a:ext cx="4811078" cy="445770"/>
          </a:xfrm>
          <a:prstGeom prst="roundRect">
            <a:avLst>
              <a:gd name="adj" fmla="val 23504"/>
            </a:avLst>
          </a:prstGeom>
          <a:solidFill>
            <a:srgbClr val="FFFFFF"/>
          </a:solidFill>
          <a:ln w="7620">
            <a:solidFill>
              <a:srgbClr val="0B25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9" name="Text 157">
            <a:hlinkClick r:id="rId4"/>
          </p:cNvPr>
          <p:cNvSpPr/>
          <p:nvPr/>
        </p:nvSpPr>
        <p:spPr>
          <a:xfrm>
            <a:off x="12358401" y="9050655"/>
            <a:ext cx="4899593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200" b="1" u="sng">
                <a:solidFill>
                  <a:srgbClr val="0B2520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Start 14-Day Free Trial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0" name="Text 158">
            <a:hlinkClick r:id="rId5"/>
          </p:cNvPr>
          <p:cNvSpPr/>
          <p:nvPr/>
        </p:nvSpPr>
        <p:spPr>
          <a:xfrm>
            <a:off x="800100" y="985266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1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Network background">
            <a:extLst>
              <a:ext uri="{FF2B5EF4-FFF2-40B4-BE49-F238E27FC236}">
                <a16:creationId xmlns:a16="http://schemas.microsoft.com/office/drawing/2014/main" id="{7434A8AE-AA2D-2C7F-B632-7A6E9BBE41E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1329595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DISCUSSION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84253" y="586740"/>
            <a:ext cx="527447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11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3921919"/>
            <a:ext cx="18021300" cy="1395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250" b="1" kern="0" spc="-75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Questions</a:t>
            </a:r>
            <a:r>
              <a:rPr lang="en-US" sz="11250" b="1" kern="0" spc="-75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?</a:t>
            </a:r>
            <a:endParaRPr lang="en-US" sz="112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5564981"/>
            <a:ext cx="9222105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1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Let’s transform how your team wins government contracts with Proposal Connect.</a:t>
            </a:r>
            <a:endParaRPr lang="en-US" sz="2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 4">
            <a:hlinkClick r:id="rId4"/>
          </p:cNvPr>
          <p:cNvSpPr/>
          <p:nvPr/>
        </p:nvSpPr>
        <p:spPr>
          <a:xfrm>
            <a:off x="952500" y="973836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Network background">
            <a:extLst>
              <a:ext uri="{FF2B5EF4-FFF2-40B4-BE49-F238E27FC236}">
                <a16:creationId xmlns:a16="http://schemas.microsoft.com/office/drawing/2014/main" id="{DD43A2EF-CBC2-F98D-9A3D-196110E55ED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1435548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GET STARTED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79610" y="586740"/>
            <a:ext cx="53209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12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3736896"/>
            <a:ext cx="2705291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FROM 3 DAYS TO 3 HOURS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4063468"/>
            <a:ext cx="9743858" cy="1518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400" b="1" kern="0" spc="-37" dirty="0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See how Proposal Connect speeds up your </a:t>
            </a:r>
            <a:r>
              <a:rPr lang="en-US" sz="5400" b="1" kern="0" spc="-37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cycle</a:t>
            </a:r>
            <a:r>
              <a:rPr lang="en-US" sz="5400" b="1" kern="0" spc="-37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54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52500" y="5925264"/>
            <a:ext cx="2861905" cy="647700"/>
          </a:xfrm>
          <a:prstGeom prst="roundRect">
            <a:avLst>
              <a:gd name="adj" fmla="val 20588"/>
            </a:avLst>
          </a:prstGeom>
          <a:solidFill>
            <a:srgbClr val="3CD4BC"/>
          </a:solidFill>
          <a:ln/>
          <a:effectLst>
            <a:outerShdw blurRad="361950" dist="171450" dir="5400000" algn="bl" rotWithShape="0">
              <a:srgbClr val="3CD4BC">
                <a:alpha val="3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>
            <a:hlinkClick r:id="rId4"/>
          </p:cNvPr>
          <p:cNvSpPr/>
          <p:nvPr/>
        </p:nvSpPr>
        <p:spPr>
          <a:xfrm>
            <a:off x="1371600" y="6115764"/>
            <a:ext cx="2192338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l">
              <a:buNone/>
            </a:pPr>
            <a:r>
              <a:rPr lang="en-US" sz="1725" b="1" u="sng">
                <a:solidFill>
                  <a:srgbClr val="0B2520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 Started Free →</a:t>
            </a:r>
            <a:endParaRPr lang="en-US" sz="17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966805" y="5925264"/>
            <a:ext cx="2213253" cy="647700"/>
          </a:xfrm>
          <a:prstGeom prst="roundRect">
            <a:avLst>
              <a:gd name="adj" fmla="val 20588"/>
            </a:avLst>
          </a:prstGeom>
          <a:solidFill>
            <a:srgbClr val="FFFFFF"/>
          </a:solidFill>
          <a:ln w="7620">
            <a:solidFill>
              <a:srgbClr val="0B25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hlinkClick r:id="rId5"/>
          </p:cNvPr>
          <p:cNvSpPr/>
          <p:nvPr/>
        </p:nvSpPr>
        <p:spPr>
          <a:xfrm>
            <a:off x="4393524" y="6123384"/>
            <a:ext cx="1587500" cy="2895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l">
              <a:buNone/>
            </a:pPr>
            <a:r>
              <a:rPr lang="en-US" sz="1725" b="1" u="sng">
                <a:solidFill>
                  <a:srgbClr val="0B2520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a Demo</a:t>
            </a:r>
            <a:endParaRPr lang="en-US" sz="17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2954000" y="3550920"/>
            <a:ext cx="4381500" cy="3208020"/>
          </a:xfrm>
          <a:prstGeom prst="roundRect">
            <a:avLst>
              <a:gd name="adj" fmla="val 7126"/>
            </a:avLst>
          </a:prstGeom>
          <a:solidFill>
            <a:srgbClr val="0B2520"/>
          </a:solidFill>
          <a:ln/>
          <a:effectLst>
            <a:outerShdw blurRad="571500" dist="285750" dir="5400000" algn="bl" rotWithShape="0">
              <a:srgbClr val="0B252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0" y="3550920"/>
            <a:ext cx="4381500" cy="3208020"/>
          </a:xfrm>
          <a:prstGeom prst="rect">
            <a:avLst/>
          </a:prstGeom>
        </p:spPr>
      </p:pic>
      <p:sp>
        <p:nvSpPr>
          <p:cNvPr id="12" name="Text 9">
            <a:hlinkClick r:id="rId7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Network background">
            <a:extLst>
              <a:ext uri="{FF2B5EF4-FFF2-40B4-BE49-F238E27FC236}">
                <a16:creationId xmlns:a16="http://schemas.microsoft.com/office/drawing/2014/main" id="{80B1A712-B7F0-9AFE-FEA2-38CDF7F026AF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571500"/>
            <a:ext cx="775970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25" b="1" kern="0" spc="57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ABOUT</a:t>
            </a:r>
            <a:endParaRPr lang="en-US" sz="14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81038" y="586740"/>
            <a:ext cx="530662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13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91821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Connect Team</a:t>
            </a:r>
            <a:r>
              <a:rPr lang="en-US" sz="45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52500" y="1798320"/>
            <a:ext cx="9019937" cy="7726680"/>
          </a:xfrm>
          <a:prstGeom prst="roundRect">
            <a:avLst>
              <a:gd name="adj" fmla="val 2959"/>
            </a:avLst>
          </a:prstGeom>
          <a:solidFill>
            <a:srgbClr val="0B2520"/>
          </a:solidFill>
          <a:ln/>
          <a:effectLst>
            <a:outerShdw blurRad="514350" dist="228600" dir="5400000" algn="bl" rotWithShape="0">
              <a:srgbClr val="0B252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>
            <a:alphaModFix amt="40000"/>
          </a:blip>
          <a:srcRect l="17168" r="17168"/>
          <a:stretch/>
        </p:blipFill>
        <p:spPr>
          <a:xfrm>
            <a:off x="952500" y="1798320"/>
            <a:ext cx="9019937" cy="7726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7800" y="4216241"/>
            <a:ext cx="8832271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OUR VALUE PROPOSITION</a:t>
            </a:r>
            <a:endParaRPr lang="en-US" sz="127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47800" y="4597241"/>
            <a:ext cx="8270217" cy="19573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1950">
                <a:solidFill>
                  <a:srgbClr val="FFFFFF">
                    <a:alpha val="92000"/>
                  </a:srgbClr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Connect unifies opportunity discovery, capture management, compliance analysis, AI-assisted proposal generation, and workflow automation — helping contractors identify opportunities sooner, collaborate better, and submit higher-quality proposals with less manual effort.</a:t>
            </a:r>
            <a:endParaRPr lang="en-US" sz="19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47800" y="7057803"/>
            <a:ext cx="8832271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>
                <a:solidFill>
                  <a:srgbClr val="FFFFF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Discover, capture, win</a:t>
            </a:r>
            <a:r>
              <a:rPr lang="en-US" sz="2025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20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0353437" y="1798320"/>
            <a:ext cx="6982063" cy="2247900"/>
          </a:xfrm>
          <a:prstGeom prst="roundRect">
            <a:avLst>
              <a:gd name="adj" fmla="val 7627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266700" dist="114300" dir="5400000" algn="bl" rotWithShape="0">
              <a:srgbClr val="0B252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10665857" y="265557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0627757" y="2655570"/>
            <a:ext cx="609600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PC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1408807" y="2765107"/>
            <a:ext cx="6057698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1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Proposal Connect </a:t>
            </a: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purpose-built for government contracting.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0353437" y="4236720"/>
            <a:ext cx="6982063" cy="2247900"/>
          </a:xfrm>
          <a:prstGeom prst="roundRect">
            <a:avLst>
              <a:gd name="adj" fmla="val 7627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266700" dist="114300" dir="5400000" algn="bl" rotWithShape="0">
              <a:srgbClr val="0B252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10665857" y="509397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10627757" y="5093970"/>
            <a:ext cx="609600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</a:t>
            </a:r>
            <a:endParaRPr lang="en-US" sz="135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1408807" y="5123815"/>
            <a:ext cx="5782701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1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AI-Powered for GovCon </a:t>
            </a: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discover, capture, analyze, comply, win.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10353437" y="6675120"/>
            <a:ext cx="6982063" cy="2247900"/>
          </a:xfrm>
          <a:prstGeom prst="roundRect">
            <a:avLst>
              <a:gd name="adj" fmla="val 7627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266700" dist="114300" dir="5400000" algn="bl" rotWithShape="0">
              <a:srgbClr val="0B2520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10665857" y="753237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9207" y="7665720"/>
            <a:ext cx="266700" cy="26670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1408807" y="7618095"/>
            <a:ext cx="4771716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15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McLean, VA </a:t>
            </a: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— </a:t>
            </a:r>
            <a:r>
              <a:rPr lang="en-US" sz="1500" u="sng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7925 Jones Branch Dr, Suite LL120</a:t>
            </a:r>
            <a:r>
              <a:rPr lang="en-US" sz="150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10353436" y="9265920"/>
            <a:ext cx="755650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>
                <a:solidFill>
                  <a:srgbClr val="8A938F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Connect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11078527" y="9189720"/>
            <a:ext cx="876657" cy="335280"/>
          </a:xfrm>
          <a:prstGeom prst="roundRect">
            <a:avLst>
              <a:gd name="adj" fmla="val 22727"/>
            </a:avLst>
          </a:prstGeom>
          <a:ln w="7620">
            <a:solidFill>
              <a:srgbClr val="D7E6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0">
            <a:hlinkClick r:id="rId7"/>
          </p:cNvPr>
          <p:cNvSpPr/>
          <p:nvPr/>
        </p:nvSpPr>
        <p:spPr>
          <a:xfrm>
            <a:off x="11229022" y="9273540"/>
            <a:ext cx="722313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 u="sng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Shape 21"/>
          <p:cNvSpPr/>
          <p:nvPr/>
        </p:nvSpPr>
        <p:spPr>
          <a:xfrm>
            <a:off x="12050435" y="9189720"/>
            <a:ext cx="956310" cy="335280"/>
          </a:xfrm>
          <a:prstGeom prst="roundRect">
            <a:avLst>
              <a:gd name="adj" fmla="val 22727"/>
            </a:avLst>
          </a:prstGeom>
          <a:ln w="7620">
            <a:solidFill>
              <a:srgbClr val="D7E6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2">
            <a:hlinkClick r:id="rId8"/>
          </p:cNvPr>
          <p:cNvSpPr/>
          <p:nvPr/>
        </p:nvSpPr>
        <p:spPr>
          <a:xfrm>
            <a:off x="12200930" y="9273540"/>
            <a:ext cx="8159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b="1" u="sng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hape 23"/>
          <p:cNvSpPr/>
          <p:nvPr/>
        </p:nvSpPr>
        <p:spPr>
          <a:xfrm>
            <a:off x="13101994" y="9189720"/>
            <a:ext cx="877014" cy="335280"/>
          </a:xfrm>
          <a:prstGeom prst="roundRect">
            <a:avLst>
              <a:gd name="adj" fmla="val 22727"/>
            </a:avLst>
          </a:prstGeom>
          <a:ln w="7620">
            <a:solidFill>
              <a:srgbClr val="D7E6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4"/>
          <p:cNvSpPr/>
          <p:nvPr/>
        </p:nvSpPr>
        <p:spPr>
          <a:xfrm>
            <a:off x="13252489" y="9273540"/>
            <a:ext cx="652224" cy="205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5" b="1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YouTube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 25">
            <a:hlinkClick r:id="rId9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Network background">
            <a:extLst>
              <a:ext uri="{FF2B5EF4-FFF2-40B4-BE49-F238E27FC236}">
                <a16:creationId xmlns:a16="http://schemas.microsoft.com/office/drawing/2014/main" id="{5BC80663-BC92-8FFD-AB96-9C63BDA689B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52500" y="438150"/>
            <a:ext cx="1968068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57" dirty="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INDUSTRY REPORT</a:t>
            </a:r>
            <a:endParaRPr lang="en-US" sz="142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856073" y="453390"/>
            <a:ext cx="555625" cy="22098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14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784860"/>
            <a:ext cx="1802130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636"/>
              </a:lnSpc>
              <a:buNone/>
            </a:pPr>
            <a:r>
              <a:rPr lang="en-US" sz="4500" b="1" dirty="0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Annual GovCon Industry Report 2026</a:t>
            </a:r>
            <a:r>
              <a:rPr lang="en-US" sz="4500" b="1" dirty="0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4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1512570"/>
            <a:ext cx="180213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Our inaugural proposal-operations &amp; win-strategy benchmark — nine findings that define the year.</a:t>
            </a:r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52500" y="1996440"/>
            <a:ext cx="5733336" cy="7414260"/>
          </a:xfrm>
          <a:prstGeom prst="roundRect">
            <a:avLst>
              <a:gd name="adj" fmla="val 1661"/>
            </a:avLst>
          </a:prstGeom>
          <a:ln w="7620">
            <a:solidFill>
              <a:srgbClr val="E7EAE7"/>
            </a:solidFill>
            <a:prstDash val="solid"/>
          </a:ln>
          <a:effectLst>
            <a:outerShdw blurRad="628650" dist="285750" dir="5400000" algn="bl" rotWithShape="0">
              <a:srgbClr val="0B2520">
                <a:alpha val="26000"/>
              </a:srgbClr>
            </a:outerShdw>
          </a:effectLst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/>
          <a:srcRect l="-30" r="-30"/>
          <a:stretch/>
        </p:blipFill>
        <p:spPr>
          <a:xfrm>
            <a:off x="952500" y="1996440"/>
            <a:ext cx="5733336" cy="74142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104936" y="1996440"/>
            <a:ext cx="3295888" cy="1500188"/>
          </a:xfrm>
          <a:prstGeom prst="roundRect">
            <a:avLst>
              <a:gd name="adj" fmla="val 11429"/>
            </a:avLst>
          </a:prstGeom>
          <a:solidFill>
            <a:srgbClr val="F4FAF8"/>
          </a:solidFill>
          <a:ln w="7620">
            <a:solidFill>
              <a:srgbClr val="D9EDE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60206" y="2270760"/>
            <a:ext cx="306388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937"/>
              </a:lnSpc>
              <a:buNone/>
            </a:pPr>
            <a:r>
              <a:rPr lang="en-US" sz="3300" b="1" dirty="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$793B</a:t>
            </a:r>
            <a:endParaRPr lang="en-US" sz="3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360206" y="2785110"/>
            <a:ext cx="2868909" cy="4752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750"/>
              </a:lnSpc>
              <a:buNone/>
            </a:pPr>
            <a:r>
              <a:rPr lang="en-US" sz="1275" dirty="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Federal obligations, FY2025 — a record.</a:t>
            </a:r>
            <a:endParaRPr lang="en-US" sz="127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0572274" y="1996440"/>
            <a:ext cx="3295888" cy="1500188"/>
          </a:xfrm>
          <a:prstGeom prst="roundRect">
            <a:avLst>
              <a:gd name="adj" fmla="val 11429"/>
            </a:avLst>
          </a:prstGeom>
          <a:solidFill>
            <a:srgbClr val="F4FAF8"/>
          </a:solidFill>
          <a:ln w="7620">
            <a:solidFill>
              <a:srgbClr val="D9EDE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827544" y="2270760"/>
            <a:ext cx="306388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937"/>
              </a:lnSpc>
              <a:buNone/>
            </a:pPr>
            <a:r>
              <a:rPr lang="en-US" sz="3300" b="1" dirty="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+966%</a:t>
            </a:r>
            <a:endParaRPr lang="en-US" sz="3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827544" y="2785110"/>
            <a:ext cx="2868909" cy="4752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750"/>
              </a:lnSpc>
              <a:buNone/>
            </a:pPr>
            <a:r>
              <a:rPr lang="en-US" sz="1275" dirty="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Federal AI funding growth, FY24 → FY26.</a:t>
            </a:r>
            <a:endParaRPr lang="en-US" sz="127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4039612" y="1996440"/>
            <a:ext cx="3295888" cy="1500188"/>
          </a:xfrm>
          <a:prstGeom prst="roundRect">
            <a:avLst>
              <a:gd name="adj" fmla="val 11429"/>
            </a:avLst>
          </a:prstGeom>
          <a:solidFill>
            <a:srgbClr val="F4FAF8"/>
          </a:solidFill>
          <a:ln w="7620">
            <a:solidFill>
              <a:srgbClr val="D9EDE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4294882" y="2270760"/>
            <a:ext cx="306388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937"/>
              </a:lnSpc>
              <a:buNone/>
            </a:pPr>
            <a:r>
              <a:rPr lang="en-US" sz="3300" b="1" dirty="0">
                <a:solidFill>
                  <a:srgbClr val="157D6E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79%</a:t>
            </a:r>
            <a:endParaRPr lang="en-US" sz="3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4294882" y="2785110"/>
            <a:ext cx="3063883" cy="25669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750"/>
              </a:lnSpc>
              <a:buNone/>
            </a:pPr>
            <a:r>
              <a:rPr lang="en-US" sz="1275" dirty="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Of teams now use generative AI.</a:t>
            </a:r>
            <a:endParaRPr lang="en-US" sz="127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7104936" y="3668078"/>
            <a:ext cx="10230565" cy="1545908"/>
          </a:xfrm>
          <a:prstGeom prst="roundRect">
            <a:avLst>
              <a:gd name="adj" fmla="val 11091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266700" dist="114300" dir="5400000" algn="bl" rotWithShape="0">
              <a:srgbClr val="0B2520">
                <a:alpha val="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7360206" y="4221956"/>
            <a:ext cx="438150" cy="438150"/>
          </a:xfrm>
          <a:prstGeom prst="ellipse">
            <a:avLst/>
          </a:prstGeom>
          <a:solidFill>
            <a:srgbClr val="0B2520"/>
          </a:solidFill>
          <a:ln/>
        </p:spPr>
      </p:sp>
      <p:sp>
        <p:nvSpPr>
          <p:cNvPr id="19" name="Text 16"/>
          <p:cNvSpPr/>
          <p:nvPr/>
        </p:nvSpPr>
        <p:spPr>
          <a:xfrm>
            <a:off x="7322106" y="4221956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 dirty="0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01</a:t>
            </a:r>
            <a:endParaRPr lang="en-US" sz="112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988856" y="4166235"/>
            <a:ext cx="6745808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422"/>
              </a:lnSpc>
              <a:buNone/>
            </a:pPr>
            <a:r>
              <a:rPr lang="en-US" sz="1650" b="1" dirty="0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Spending is bigger but more concentrated.</a:t>
            </a:r>
            <a:endParaRPr lang="en-US" sz="16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7988856" y="4475797"/>
            <a:ext cx="6745808" cy="27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154"/>
              </a:lnSpc>
              <a:buNone/>
            </a:pPr>
            <a:r>
              <a:rPr lang="en-US" sz="1350" dirty="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Awardees fell from 108,899 to 105,044 — a 3.5% decline favoring incumbents.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7104936" y="5385435"/>
            <a:ext cx="10230565" cy="1545908"/>
          </a:xfrm>
          <a:prstGeom prst="roundRect">
            <a:avLst>
              <a:gd name="adj" fmla="val 11091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266700" dist="114300" dir="5400000" algn="bl" rotWithShape="0">
              <a:srgbClr val="0B2520">
                <a:alpha val="5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7360206" y="5939314"/>
            <a:ext cx="438150" cy="438150"/>
          </a:xfrm>
          <a:prstGeom prst="ellipse">
            <a:avLst/>
          </a:prstGeom>
          <a:solidFill>
            <a:srgbClr val="0B2520"/>
          </a:solidFill>
          <a:ln/>
        </p:spPr>
      </p:sp>
      <p:sp>
        <p:nvSpPr>
          <p:cNvPr id="24" name="Text 21"/>
          <p:cNvSpPr/>
          <p:nvPr/>
        </p:nvSpPr>
        <p:spPr>
          <a:xfrm>
            <a:off x="7322106" y="5939314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 dirty="0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02</a:t>
            </a:r>
            <a:endParaRPr lang="en-US" sz="112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7988856" y="5883593"/>
            <a:ext cx="6386560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422"/>
              </a:lnSpc>
              <a:buNone/>
            </a:pPr>
            <a:r>
              <a:rPr lang="en-US" sz="1650" b="1" dirty="0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Bandwidth has overtaken every other pain.</a:t>
            </a:r>
            <a:endParaRPr lang="en-US" sz="16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7988856" y="6193155"/>
            <a:ext cx="6461125" cy="27813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21154"/>
              </a:lnSpc>
              <a:buNone/>
            </a:pPr>
            <a:r>
              <a:rPr lang="en-US" sz="1350" dirty="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Team capacity is now the #1 challenge for RFP teams — a benchmark first.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7104936" y="7102793"/>
            <a:ext cx="10230565" cy="1545908"/>
          </a:xfrm>
          <a:prstGeom prst="roundRect">
            <a:avLst>
              <a:gd name="adj" fmla="val 11091"/>
            </a:avLst>
          </a:prstGeom>
          <a:solidFill>
            <a:srgbClr val="FFFFFF"/>
          </a:solidFill>
          <a:ln w="7620">
            <a:solidFill>
              <a:srgbClr val="E7EAE7"/>
            </a:solidFill>
            <a:prstDash val="solid"/>
          </a:ln>
          <a:effectLst>
            <a:outerShdw blurRad="266700" dist="114300" dir="5400000" algn="bl" rotWithShape="0">
              <a:srgbClr val="0B2520">
                <a:alpha val="5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7360206" y="7656672"/>
            <a:ext cx="438150" cy="438150"/>
          </a:xfrm>
          <a:prstGeom prst="ellipse">
            <a:avLst/>
          </a:prstGeom>
          <a:solidFill>
            <a:srgbClr val="0B2520"/>
          </a:solidFill>
          <a:ln/>
        </p:spPr>
      </p:sp>
      <p:sp>
        <p:nvSpPr>
          <p:cNvPr id="29" name="Text 26"/>
          <p:cNvSpPr/>
          <p:nvPr/>
        </p:nvSpPr>
        <p:spPr>
          <a:xfrm>
            <a:off x="7322106" y="7656672"/>
            <a:ext cx="51435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125" b="1" dirty="0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03</a:t>
            </a:r>
            <a:endParaRPr lang="en-US" sz="112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7988856" y="7600950"/>
            <a:ext cx="5894117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422"/>
              </a:lnSpc>
              <a:buNone/>
            </a:pPr>
            <a:r>
              <a:rPr lang="en-US" sz="1650" b="1" dirty="0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Top performers are pulling away.</a:t>
            </a:r>
            <a:endParaRPr lang="en-US" sz="16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7988856" y="7910512"/>
            <a:ext cx="5894117" cy="27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154"/>
              </a:lnSpc>
              <a:buNone/>
            </a:pPr>
            <a:r>
              <a:rPr lang="en-US" sz="1350" dirty="0">
                <a:solidFill>
                  <a:srgbClr val="46514D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Top-quartile teams win 60%+ vs ~40% for public-sector contractors.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7104936" y="8877300"/>
            <a:ext cx="3151822" cy="533400"/>
          </a:xfrm>
          <a:prstGeom prst="roundRect">
            <a:avLst>
              <a:gd name="adj" fmla="val 23214"/>
            </a:avLst>
          </a:prstGeom>
          <a:solidFill>
            <a:srgbClr val="3CD4BC"/>
          </a:solidFill>
          <a:ln/>
          <a:effectLst>
            <a:outerShdw blurRad="323850" dist="152400" dir="5400000" algn="bl" rotWithShape="0">
              <a:srgbClr val="3CD4BC">
                <a:alpha val="30000"/>
              </a:srgbClr>
            </a:outerShdw>
          </a:effectLst>
        </p:spPr>
      </p:sp>
      <p:sp>
        <p:nvSpPr>
          <p:cNvPr id="33" name="Text 30">
            <a:hlinkClick r:id="rId5"/>
          </p:cNvPr>
          <p:cNvSpPr/>
          <p:nvPr/>
        </p:nvSpPr>
        <p:spPr>
          <a:xfrm>
            <a:off x="7428785" y="9029700"/>
            <a:ext cx="2763838" cy="2667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u="sng" dirty="0">
                <a:solidFill>
                  <a:srgbClr val="0B2520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free report →</a:t>
            </a:r>
            <a:endParaRPr lang="en-US" sz="1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31">
            <a:hlinkClick r:id="rId6"/>
          </p:cNvPr>
          <p:cNvSpPr/>
          <p:nvPr/>
        </p:nvSpPr>
        <p:spPr>
          <a:xfrm>
            <a:off x="952500" y="9795510"/>
            <a:ext cx="1489075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125" u="sng" dirty="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12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5" name="Image 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39906" y="9696450"/>
            <a:ext cx="1895594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7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Network background">
            <a:extLst>
              <a:ext uri="{FF2B5EF4-FFF2-40B4-BE49-F238E27FC236}">
                <a16:creationId xmlns:a16="http://schemas.microsoft.com/office/drawing/2014/main" id="{C3DBDDD9-A228-2C5D-CB59-7582B9C8569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571500"/>
            <a:ext cx="2369463" cy="476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878181" y="609600"/>
            <a:ext cx="533519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15 </a:t>
            </a:r>
            <a:r>
              <a:rPr lang="en-US" sz="1200">
                <a:solidFill>
                  <a:srgbClr val="A6ADA8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/ 15</a:t>
            </a:r>
            <a:endParaRPr lang="en-US" sz="1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952500" y="3428047"/>
            <a:ext cx="18021300" cy="12325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9900" b="1" kern="0" spc="-75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Thank you</a:t>
            </a:r>
            <a:r>
              <a:rPr lang="en-US" sz="9900" b="1" kern="0" spc="-75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99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952500" y="5041582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75" y="5146357"/>
            <a:ext cx="228600" cy="228600"/>
          </a:xfrm>
          <a:prstGeom prst="rect">
            <a:avLst/>
          </a:prstGeom>
        </p:spPr>
      </p:pic>
      <p:sp>
        <p:nvSpPr>
          <p:cNvPr id="7" name="Text 3">
            <a:hlinkClick r:id="rId6"/>
          </p:cNvPr>
          <p:cNvSpPr/>
          <p:nvPr/>
        </p:nvSpPr>
        <p:spPr>
          <a:xfrm>
            <a:off x="1514474" y="5134928"/>
            <a:ext cx="2235200" cy="2895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725" u="sng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proposalconnect.io</a:t>
            </a:r>
            <a:endParaRPr lang="en-US" sz="17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3864531" y="5041582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9306" y="5146357"/>
            <a:ext cx="228600" cy="228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426505" y="5134928"/>
            <a:ext cx="2032000" cy="2895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725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+1 (301) 507-0270</a:t>
            </a:r>
            <a:endParaRPr lang="en-US" sz="17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6667143" y="5041582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1918" y="5146357"/>
            <a:ext cx="228600" cy="2286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229118" y="5134928"/>
            <a:ext cx="3309938" cy="2895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725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contact@proposalconnect.io</a:t>
            </a:r>
            <a:endParaRPr lang="en-US" sz="17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Shape 8"/>
          <p:cNvSpPr/>
          <p:nvPr/>
        </p:nvSpPr>
        <p:spPr>
          <a:xfrm>
            <a:off x="952500" y="5689282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E3F5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275" y="5794057"/>
            <a:ext cx="228600" cy="228600"/>
          </a:xfrm>
          <a:prstGeom prst="rect">
            <a:avLst/>
          </a:prstGeom>
        </p:spPr>
      </p:pic>
      <p:sp>
        <p:nvSpPr>
          <p:cNvPr id="16" name="Text 9">
            <a:hlinkClick r:id="rId10"/>
          </p:cNvPr>
          <p:cNvSpPr/>
          <p:nvPr/>
        </p:nvSpPr>
        <p:spPr>
          <a:xfrm>
            <a:off x="1514475" y="5782628"/>
            <a:ext cx="6003215" cy="289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25" u="sng">
                <a:solidFill>
                  <a:srgbClr val="0E1A17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7925 Jones Branch Dr, Suite LL120, McLean, VA 22102</a:t>
            </a:r>
            <a:endParaRPr lang="en-US" sz="172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952500" y="9213532"/>
            <a:ext cx="18021300" cy="350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>
                <a:solidFill>
                  <a:srgbClr val="0B2520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Discover, capture, win</a:t>
            </a:r>
            <a:r>
              <a:rPr lang="en-US" sz="2100" b="1">
                <a:solidFill>
                  <a:srgbClr val="3CD4BC"/>
                </a:solidFill>
                <a:latin typeface="Poppins" panose="00000500000000000000" pitchFamily="2" charset="0"/>
                <a:ea typeface="Poppins" pitchFamily="34" charset="-122"/>
                <a:cs typeface="Poppins" panose="00000500000000000000" pitchFamily="2" charset="0"/>
              </a:rPr>
              <a:t>.</a:t>
            </a:r>
            <a:endParaRPr lang="en-US" sz="21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1074118-4ed8-48c7-8847-800c3600b4f2" xsi:nil="true"/>
    <lcf76f155ced4ddcb4097134ff3c332f xmlns="829a4913-5ffb-416b-bfd7-f6121df9d852">
      <Terms xmlns="http://schemas.microsoft.com/office/infopath/2007/PartnerControls"/>
    </lcf76f155ced4ddcb4097134ff3c332f>
    <Summary xmlns="829a4913-5ffb-416b-bfd7-f6121df9d85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1E379F2ED0EF449A343CE448CB3893" ma:contentTypeVersion="12" ma:contentTypeDescription="Create a new document." ma:contentTypeScope="" ma:versionID="9a1d1a410e295102641180e00cb0315c">
  <xsd:schema xmlns:xsd="http://www.w3.org/2001/XMLSchema" xmlns:xs="http://www.w3.org/2001/XMLSchema" xmlns:p="http://schemas.microsoft.com/office/2006/metadata/properties" xmlns:ns2="829a4913-5ffb-416b-bfd7-f6121df9d852" xmlns:ns3="d1074118-4ed8-48c7-8847-800c3600b4f2" targetNamespace="http://schemas.microsoft.com/office/2006/metadata/properties" ma:root="true" ma:fieldsID="498c853c8af5612a5dee758a679307a9" ns2:_="" ns3:_="">
    <xsd:import namespace="829a4913-5ffb-416b-bfd7-f6121df9d852"/>
    <xsd:import namespace="d1074118-4ed8-48c7-8847-800c3600b4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Summa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9a4913-5ffb-416b-bfd7-f6121df9d8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a7374f5-b278-46cc-b244-453cded5a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Summary" ma:index="19" nillable="true" ma:displayName="Summary" ma:format="Dropdown" ma:internalName="Summary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074118-4ed8-48c7-8847-800c3600b4f2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0db768e-93df-435d-89d3-c24e9b600d95}" ma:internalName="TaxCatchAll" ma:showField="CatchAllData" ma:web="d1074118-4ed8-48c7-8847-800c3600b4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0B67BC-FBAA-43E4-BA15-12DB87738107}">
  <ds:schemaRefs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829a4913-5ffb-416b-bfd7-f6121df9d852"/>
    <ds:schemaRef ds:uri="http://schemas.microsoft.com/office/infopath/2007/PartnerControls"/>
    <ds:schemaRef ds:uri="http://schemas.openxmlformats.org/package/2006/metadata/core-properties"/>
    <ds:schemaRef ds:uri="d1074118-4ed8-48c7-8847-800c3600b4f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2E40717-BD5B-4A62-8BF4-3C44F71DD8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141FFC-7DF7-4DFA-8A66-8F895EB76512}">
  <ds:schemaRefs>
    <ds:schemaRef ds:uri="829a4913-5ffb-416b-bfd7-f6121df9d852"/>
    <ds:schemaRef ds:uri="d1074118-4ed8-48c7-8847-800c3600b4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1737</Words>
  <Application>Microsoft Office PowerPoint</Application>
  <PresentationFormat>Custom</PresentationFormat>
  <Paragraphs>359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Connect Pitch Deck</dc:title>
  <dc:subject>PptxGenJS Presentation</dc:subject>
  <dc:creator>Proposal Connect</dc:creator>
  <cp:lastModifiedBy>Ahsan Fahmid</cp:lastModifiedBy>
  <cp:revision>6</cp:revision>
  <dcterms:created xsi:type="dcterms:W3CDTF">2026-07-06T20:14:43Z</dcterms:created>
  <dcterms:modified xsi:type="dcterms:W3CDTF">2026-10-07T17:49:35Z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0x010100E51E379F2ED0EF449A343CE448CB3893</vt:lpwstr>
  </property>
  <property fmtid="{D5CDD505-2E9C-101B-9397-08002B2CF9AE}" pid="3" name="MediaServiceImageTags">
    <vt:lpwstr/>
  </property>
</Properties>
</file>